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ost Grotesk Medium" panose="020B0604020202020204" charset="0"/>
      <p:regular r:id="rId13"/>
    </p:embeddedFont>
    <p:embeddedFont>
      <p:font typeface="Roboto" panose="020000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9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7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440543"/>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Smart Sorting: Transfer Learning for Identifying Rotten Fruits and Vegetables</a:t>
            </a:r>
            <a:endParaRPr lang="en-US" sz="3900" dirty="0"/>
          </a:p>
        </p:txBody>
      </p:sp>
      <p:sp>
        <p:nvSpPr>
          <p:cNvPr id="4" name="Text 1"/>
          <p:cNvSpPr/>
          <p:nvPr/>
        </p:nvSpPr>
        <p:spPr>
          <a:xfrm>
            <a:off x="6280190" y="4598432"/>
            <a:ext cx="7556421"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This presentation explores the development and application of an AI-powered web application designed to revolutionize fruit and vegetable sorting through transfer learning. Our solution aims to enhance efficiency, reduce waste, and streamline quality control in the agricultural and food industries.</a:t>
            </a:r>
            <a:endParaRPr lang="en-US" sz="1550" dirty="0"/>
          </a:p>
        </p:txBody>
      </p:sp>
      <p:sp>
        <p:nvSpPr>
          <p:cNvPr id="9" name="Rectangle 8">
            <a:extLst>
              <a:ext uri="{FF2B5EF4-FFF2-40B4-BE49-F238E27FC236}">
                <a16:creationId xmlns:a16="http://schemas.microsoft.com/office/drawing/2014/main" id="{A5FB588C-FCC4-A9CE-7363-8104549518BD}"/>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4849"/>
          </a:xfrm>
          <a:prstGeom prst="rect">
            <a:avLst/>
          </a:prstGeom>
        </p:spPr>
      </p:pic>
      <p:sp>
        <p:nvSpPr>
          <p:cNvPr id="3" name="Text 0"/>
          <p:cNvSpPr/>
          <p:nvPr/>
        </p:nvSpPr>
        <p:spPr>
          <a:xfrm>
            <a:off x="793790" y="3190280"/>
            <a:ext cx="11345108"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Conclusion: Impact and Potential of Smart Sorting</a:t>
            </a:r>
            <a:endParaRPr lang="en-US" sz="3900" dirty="0"/>
          </a:p>
        </p:txBody>
      </p:sp>
      <p:sp>
        <p:nvSpPr>
          <p:cNvPr id="4" name="Text 1"/>
          <p:cNvSpPr/>
          <p:nvPr/>
        </p:nvSpPr>
        <p:spPr>
          <a:xfrm>
            <a:off x="793790" y="4108013"/>
            <a:ext cx="13042821"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 smart sorting project, with its intuitive web interface and precise prediction model, offers a highly cost-effective and scalable solution for a multitude of sectors, including agricultural industries, food processing units, and retail. Its potential to profoundly impact quality control processes is immense.</a:t>
            </a:r>
            <a:endParaRPr lang="en-US" sz="1550" dirty="0"/>
          </a:p>
        </p:txBody>
      </p:sp>
      <p:sp>
        <p:nvSpPr>
          <p:cNvPr id="5" name="Shape 2"/>
          <p:cNvSpPr/>
          <p:nvPr/>
        </p:nvSpPr>
        <p:spPr>
          <a:xfrm>
            <a:off x="793790" y="5224224"/>
            <a:ext cx="446484" cy="446484"/>
          </a:xfrm>
          <a:prstGeom prst="roundRect">
            <a:avLst>
              <a:gd name="adj" fmla="val 18670"/>
            </a:avLst>
          </a:prstGeom>
          <a:solidFill>
            <a:srgbClr val="D9EDF2"/>
          </a:solidFill>
          <a:ln w="7620">
            <a:solidFill>
              <a:srgbClr val="BFD3D8"/>
            </a:solidFill>
            <a:prstDash val="solid"/>
          </a:ln>
        </p:spPr>
      </p:sp>
      <p:sp>
        <p:nvSpPr>
          <p:cNvPr id="6" name="Text 3"/>
          <p:cNvSpPr/>
          <p:nvPr/>
        </p:nvSpPr>
        <p:spPr>
          <a:xfrm>
            <a:off x="1438632" y="5292447"/>
            <a:ext cx="3537347" cy="620316"/>
          </a:xfrm>
          <a:prstGeom prst="rect">
            <a:avLst/>
          </a:prstGeom>
          <a:noFill/>
          <a:ln/>
        </p:spPr>
        <p:txBody>
          <a:bodyPr wrap="squar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Reduces Wastage and Labor Costs</a:t>
            </a:r>
            <a:endParaRPr lang="en-US" sz="1950" dirty="0"/>
          </a:p>
        </p:txBody>
      </p:sp>
      <p:sp>
        <p:nvSpPr>
          <p:cNvPr id="7" name="Text 4"/>
          <p:cNvSpPr/>
          <p:nvPr/>
        </p:nvSpPr>
        <p:spPr>
          <a:xfrm>
            <a:off x="1438632" y="6031825"/>
            <a:ext cx="3537347"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By efficiently identifying and separating substandard produce, the system minimizes food waste and significantly lowers operational expenses.</a:t>
            </a:r>
            <a:endParaRPr lang="en-US" sz="1550" dirty="0"/>
          </a:p>
        </p:txBody>
      </p:sp>
      <p:sp>
        <p:nvSpPr>
          <p:cNvPr id="8" name="Shape 5"/>
          <p:cNvSpPr/>
          <p:nvPr/>
        </p:nvSpPr>
        <p:spPr>
          <a:xfrm>
            <a:off x="5223986" y="5224224"/>
            <a:ext cx="446484" cy="446484"/>
          </a:xfrm>
          <a:prstGeom prst="roundRect">
            <a:avLst>
              <a:gd name="adj" fmla="val 18670"/>
            </a:avLst>
          </a:prstGeom>
          <a:solidFill>
            <a:srgbClr val="D9EDF2"/>
          </a:solidFill>
          <a:ln w="7620">
            <a:solidFill>
              <a:srgbClr val="BFD3D8"/>
            </a:solidFill>
            <a:prstDash val="solid"/>
          </a:ln>
        </p:spPr>
      </p:sp>
      <p:sp>
        <p:nvSpPr>
          <p:cNvPr id="9" name="Text 6"/>
          <p:cNvSpPr/>
          <p:nvPr/>
        </p:nvSpPr>
        <p:spPr>
          <a:xfrm>
            <a:off x="5868829" y="5292447"/>
            <a:ext cx="3478054"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Scalable Solution for Industries</a:t>
            </a:r>
            <a:endParaRPr lang="en-US" sz="1950" dirty="0"/>
          </a:p>
        </p:txBody>
      </p:sp>
      <p:sp>
        <p:nvSpPr>
          <p:cNvPr id="10" name="Text 7"/>
          <p:cNvSpPr/>
          <p:nvPr/>
        </p:nvSpPr>
        <p:spPr>
          <a:xfrm>
            <a:off x="5868829" y="5721668"/>
            <a:ext cx="3537466"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 technology is designed to be easily adaptable and deployable across various scales of operations, from small farms to large processing plants.</a:t>
            </a:r>
            <a:endParaRPr lang="en-US" sz="1550" dirty="0"/>
          </a:p>
        </p:txBody>
      </p:sp>
      <p:sp>
        <p:nvSpPr>
          <p:cNvPr id="11" name="Shape 8"/>
          <p:cNvSpPr/>
          <p:nvPr/>
        </p:nvSpPr>
        <p:spPr>
          <a:xfrm>
            <a:off x="9654302" y="5224224"/>
            <a:ext cx="446484" cy="446484"/>
          </a:xfrm>
          <a:prstGeom prst="roundRect">
            <a:avLst>
              <a:gd name="adj" fmla="val 18670"/>
            </a:avLst>
          </a:prstGeom>
          <a:solidFill>
            <a:srgbClr val="D9EDF2"/>
          </a:solidFill>
          <a:ln w="7620">
            <a:solidFill>
              <a:srgbClr val="BFD3D8"/>
            </a:solidFill>
            <a:prstDash val="solid"/>
          </a:ln>
        </p:spPr>
      </p:sp>
      <p:sp>
        <p:nvSpPr>
          <p:cNvPr id="12" name="Text 9"/>
          <p:cNvSpPr/>
          <p:nvPr/>
        </p:nvSpPr>
        <p:spPr>
          <a:xfrm>
            <a:off x="10299144" y="5292447"/>
            <a:ext cx="3537466" cy="620316"/>
          </a:xfrm>
          <a:prstGeom prst="rect">
            <a:avLst/>
          </a:prstGeom>
          <a:noFill/>
          <a:ln/>
        </p:spPr>
        <p:txBody>
          <a:bodyPr wrap="squar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Potential for Further Enhancements</a:t>
            </a:r>
            <a:endParaRPr lang="en-US" sz="1950" dirty="0"/>
          </a:p>
        </p:txBody>
      </p:sp>
      <p:sp>
        <p:nvSpPr>
          <p:cNvPr id="13" name="Text 10"/>
          <p:cNvSpPr/>
          <p:nvPr/>
        </p:nvSpPr>
        <p:spPr>
          <a:xfrm>
            <a:off x="10299144" y="6031825"/>
            <a:ext cx="3537466" cy="1488281"/>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 foundational model is robust, offering numerous avenues for future development, including ripeness classification and real-time integration with physical sorting systems.</a:t>
            </a:r>
            <a:endParaRPr lang="en-US" sz="1550" dirty="0"/>
          </a:p>
        </p:txBody>
      </p:sp>
      <p:sp>
        <p:nvSpPr>
          <p:cNvPr id="16" name="Rectangle 15">
            <a:extLst>
              <a:ext uri="{FF2B5EF4-FFF2-40B4-BE49-F238E27FC236}">
                <a16:creationId xmlns:a16="http://schemas.microsoft.com/office/drawing/2014/main" id="{E461D705-BC89-82A2-A827-C675100D8F71}"/>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1267"/>
          </a:xfrm>
          <a:prstGeom prst="rect">
            <a:avLst/>
          </a:prstGeom>
        </p:spPr>
      </p:pic>
      <p:sp>
        <p:nvSpPr>
          <p:cNvPr id="3" name="Text 0"/>
          <p:cNvSpPr/>
          <p:nvPr/>
        </p:nvSpPr>
        <p:spPr>
          <a:xfrm>
            <a:off x="6275070" y="542211"/>
            <a:ext cx="7566660" cy="1109186"/>
          </a:xfrm>
          <a:prstGeom prst="rect">
            <a:avLst/>
          </a:prstGeom>
          <a:noFill/>
          <a:ln/>
        </p:spPr>
        <p:txBody>
          <a:bodyPr wrap="square" lIns="0" tIns="0" rIns="0" bIns="0" rtlCol="0" anchor="t"/>
          <a:lstStyle/>
          <a:p>
            <a:pPr marL="0" indent="0" algn="l">
              <a:lnSpc>
                <a:spcPts val="4350"/>
              </a:lnSpc>
              <a:buNone/>
            </a:pPr>
            <a:r>
              <a:rPr lang="en-US" sz="3450" dirty="0">
                <a:solidFill>
                  <a:srgbClr val="2E3C4E"/>
                </a:solidFill>
                <a:latin typeface="Host Grotesk Medium" pitchFamily="34" charset="0"/>
                <a:ea typeface="Host Grotesk Medium" pitchFamily="34" charset="-122"/>
                <a:cs typeface="Host Grotesk Medium" pitchFamily="34" charset="-120"/>
              </a:rPr>
              <a:t>Introduction to AI-Powered Produce Sorting</a:t>
            </a:r>
            <a:endParaRPr lang="en-US" sz="3450" dirty="0"/>
          </a:p>
        </p:txBody>
      </p:sp>
      <p:sp>
        <p:nvSpPr>
          <p:cNvPr id="4" name="Shape 1"/>
          <p:cNvSpPr/>
          <p:nvPr/>
        </p:nvSpPr>
        <p:spPr>
          <a:xfrm>
            <a:off x="6275070" y="1917502"/>
            <a:ext cx="399217" cy="399217"/>
          </a:xfrm>
          <a:prstGeom prst="roundRect">
            <a:avLst>
              <a:gd name="adj" fmla="val 18672"/>
            </a:avLst>
          </a:prstGeom>
          <a:solidFill>
            <a:srgbClr val="D9EDF2"/>
          </a:solidFill>
          <a:ln w="7620">
            <a:solidFill>
              <a:srgbClr val="BFD3D8"/>
            </a:solidFill>
            <a:prstDash val="solid"/>
          </a:ln>
        </p:spPr>
      </p:sp>
      <p:sp>
        <p:nvSpPr>
          <p:cNvPr id="5" name="Text 2"/>
          <p:cNvSpPr/>
          <p:nvPr/>
        </p:nvSpPr>
        <p:spPr>
          <a:xfrm>
            <a:off x="6851690" y="1978462"/>
            <a:ext cx="2906316" cy="277178"/>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AI-Powered Web Application</a:t>
            </a:r>
            <a:endParaRPr lang="en-US" sz="1700" dirty="0"/>
          </a:p>
        </p:txBody>
      </p:sp>
      <p:sp>
        <p:nvSpPr>
          <p:cNvPr id="6" name="Text 3"/>
          <p:cNvSpPr/>
          <p:nvPr/>
        </p:nvSpPr>
        <p:spPr>
          <a:xfrm>
            <a:off x="6851690" y="2362081"/>
            <a:ext cx="6990040" cy="798671"/>
          </a:xfrm>
          <a:prstGeom prst="rect">
            <a:avLst/>
          </a:prstGeom>
          <a:noFill/>
          <a:ln/>
        </p:spPr>
        <p:txBody>
          <a:bodyPr wrap="square" lIns="0" tIns="0" rIns="0" bIns="0" rtlCol="0" anchor="t"/>
          <a:lstStyle/>
          <a:p>
            <a:pPr marL="0" indent="0" algn="l">
              <a:lnSpc>
                <a:spcPts val="2050"/>
              </a:lnSpc>
              <a:buNone/>
            </a:pPr>
            <a:r>
              <a:rPr lang="en-US" sz="1350" dirty="0">
                <a:solidFill>
                  <a:srgbClr val="384653"/>
                </a:solidFill>
                <a:latin typeface="Roboto" pitchFamily="34" charset="0"/>
                <a:ea typeface="Roboto" pitchFamily="34" charset="-122"/>
                <a:cs typeface="Roboto" pitchFamily="34" charset="-120"/>
              </a:rPr>
              <a:t>An innovative web application that leverages artificial intelligence to efficiently sort fruits and vegetables. This system automates a previously labor-intensive task, ensuring consistency and speed.</a:t>
            </a:r>
            <a:endParaRPr lang="en-US" sz="1350" dirty="0"/>
          </a:p>
        </p:txBody>
      </p:sp>
      <p:sp>
        <p:nvSpPr>
          <p:cNvPr id="7" name="Shape 4"/>
          <p:cNvSpPr/>
          <p:nvPr/>
        </p:nvSpPr>
        <p:spPr>
          <a:xfrm>
            <a:off x="6275070" y="3515677"/>
            <a:ext cx="399217" cy="399217"/>
          </a:xfrm>
          <a:prstGeom prst="roundRect">
            <a:avLst>
              <a:gd name="adj" fmla="val 18672"/>
            </a:avLst>
          </a:prstGeom>
          <a:solidFill>
            <a:srgbClr val="D9EDF2"/>
          </a:solidFill>
          <a:ln w="7620">
            <a:solidFill>
              <a:srgbClr val="BFD3D8"/>
            </a:solidFill>
            <a:prstDash val="solid"/>
          </a:ln>
        </p:spPr>
      </p:sp>
      <p:sp>
        <p:nvSpPr>
          <p:cNvPr id="8" name="Text 5"/>
          <p:cNvSpPr/>
          <p:nvPr/>
        </p:nvSpPr>
        <p:spPr>
          <a:xfrm>
            <a:off x="6851690" y="3576638"/>
            <a:ext cx="3179564" cy="277178"/>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Healthy or Rotten Classification</a:t>
            </a:r>
            <a:endParaRPr lang="en-US" sz="1700" dirty="0"/>
          </a:p>
        </p:txBody>
      </p:sp>
      <p:sp>
        <p:nvSpPr>
          <p:cNvPr id="9" name="Text 6"/>
          <p:cNvSpPr/>
          <p:nvPr/>
        </p:nvSpPr>
        <p:spPr>
          <a:xfrm>
            <a:off x="6851690" y="3960257"/>
            <a:ext cx="6990040" cy="798671"/>
          </a:xfrm>
          <a:prstGeom prst="rect">
            <a:avLst/>
          </a:prstGeom>
          <a:noFill/>
          <a:ln/>
        </p:spPr>
        <p:txBody>
          <a:bodyPr wrap="square" lIns="0" tIns="0" rIns="0" bIns="0" rtlCol="0" anchor="t"/>
          <a:lstStyle/>
          <a:p>
            <a:pPr marL="0" indent="0" algn="l">
              <a:lnSpc>
                <a:spcPts val="2050"/>
              </a:lnSpc>
              <a:buNone/>
            </a:pPr>
            <a:r>
              <a:rPr lang="en-US" sz="1350" dirty="0">
                <a:solidFill>
                  <a:srgbClr val="384653"/>
                </a:solidFill>
                <a:latin typeface="Roboto" pitchFamily="34" charset="0"/>
                <a:ea typeface="Roboto" pitchFamily="34" charset="-122"/>
                <a:cs typeface="Roboto" pitchFamily="34" charset="-120"/>
              </a:rPr>
              <a:t>The core functionality involves classifying produce as either healthy or rotten using advanced machine learning algorithms, minimizing human error and maximizing accuracy in quality assessment.</a:t>
            </a:r>
            <a:endParaRPr lang="en-US" sz="1350" dirty="0"/>
          </a:p>
        </p:txBody>
      </p:sp>
      <p:sp>
        <p:nvSpPr>
          <p:cNvPr id="10" name="Shape 7"/>
          <p:cNvSpPr/>
          <p:nvPr/>
        </p:nvSpPr>
        <p:spPr>
          <a:xfrm>
            <a:off x="6275070" y="5113853"/>
            <a:ext cx="399217" cy="399217"/>
          </a:xfrm>
          <a:prstGeom prst="roundRect">
            <a:avLst>
              <a:gd name="adj" fmla="val 18672"/>
            </a:avLst>
          </a:prstGeom>
          <a:solidFill>
            <a:srgbClr val="D9EDF2"/>
          </a:solidFill>
          <a:ln w="7620">
            <a:solidFill>
              <a:srgbClr val="BFD3D8"/>
            </a:solidFill>
            <a:prstDash val="solid"/>
          </a:ln>
        </p:spPr>
      </p:sp>
      <p:sp>
        <p:nvSpPr>
          <p:cNvPr id="11" name="Text 8"/>
          <p:cNvSpPr/>
          <p:nvPr/>
        </p:nvSpPr>
        <p:spPr>
          <a:xfrm>
            <a:off x="6851690" y="5174813"/>
            <a:ext cx="4367808" cy="277178"/>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Reducing Manual Labor and Food Wastage</a:t>
            </a:r>
            <a:endParaRPr lang="en-US" sz="1700" dirty="0"/>
          </a:p>
        </p:txBody>
      </p:sp>
      <p:sp>
        <p:nvSpPr>
          <p:cNvPr id="12" name="Text 9"/>
          <p:cNvSpPr/>
          <p:nvPr/>
        </p:nvSpPr>
        <p:spPr>
          <a:xfrm>
            <a:off x="6851690" y="5558433"/>
            <a:ext cx="6990040" cy="798671"/>
          </a:xfrm>
          <a:prstGeom prst="rect">
            <a:avLst/>
          </a:prstGeom>
          <a:noFill/>
          <a:ln/>
        </p:spPr>
        <p:txBody>
          <a:bodyPr wrap="square" lIns="0" tIns="0" rIns="0" bIns="0" rtlCol="0" anchor="t"/>
          <a:lstStyle/>
          <a:p>
            <a:pPr marL="0" indent="0" algn="l">
              <a:lnSpc>
                <a:spcPts val="2050"/>
              </a:lnSpc>
              <a:buNone/>
            </a:pPr>
            <a:r>
              <a:rPr lang="en-US" sz="1350" dirty="0">
                <a:solidFill>
                  <a:srgbClr val="384653"/>
                </a:solidFill>
                <a:latin typeface="Roboto" pitchFamily="34" charset="0"/>
                <a:ea typeface="Roboto" pitchFamily="34" charset="-122"/>
                <a:cs typeface="Roboto" pitchFamily="34" charset="-120"/>
              </a:rPr>
              <a:t>Our primary goal is to significantly reduce the need for manual sorting, thereby cutting down labor costs and, more importantly, decreasing food waste by accurately identifying and separating unmarketable produce.</a:t>
            </a:r>
            <a:endParaRPr lang="en-US" sz="1350" dirty="0"/>
          </a:p>
        </p:txBody>
      </p:sp>
      <p:sp>
        <p:nvSpPr>
          <p:cNvPr id="13" name="Shape 10"/>
          <p:cNvSpPr/>
          <p:nvPr/>
        </p:nvSpPr>
        <p:spPr>
          <a:xfrm>
            <a:off x="6275070" y="6712029"/>
            <a:ext cx="399217" cy="399217"/>
          </a:xfrm>
          <a:prstGeom prst="roundRect">
            <a:avLst>
              <a:gd name="adj" fmla="val 18672"/>
            </a:avLst>
          </a:prstGeom>
          <a:solidFill>
            <a:srgbClr val="D9EDF2"/>
          </a:solidFill>
          <a:ln w="7620">
            <a:solidFill>
              <a:srgbClr val="BFD3D8"/>
            </a:solidFill>
            <a:prstDash val="solid"/>
          </a:ln>
        </p:spPr>
      </p:sp>
      <p:sp>
        <p:nvSpPr>
          <p:cNvPr id="14" name="Text 11"/>
          <p:cNvSpPr/>
          <p:nvPr/>
        </p:nvSpPr>
        <p:spPr>
          <a:xfrm>
            <a:off x="6851690" y="6772989"/>
            <a:ext cx="3085267" cy="277178"/>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Revolutionizing Quality Control</a:t>
            </a:r>
            <a:endParaRPr lang="en-US" sz="1700" dirty="0"/>
          </a:p>
        </p:txBody>
      </p:sp>
      <p:sp>
        <p:nvSpPr>
          <p:cNvPr id="15" name="Text 12"/>
          <p:cNvSpPr/>
          <p:nvPr/>
        </p:nvSpPr>
        <p:spPr>
          <a:xfrm>
            <a:off x="6851690" y="7156609"/>
            <a:ext cx="6990040" cy="532448"/>
          </a:xfrm>
          <a:prstGeom prst="rect">
            <a:avLst/>
          </a:prstGeom>
          <a:noFill/>
          <a:ln/>
        </p:spPr>
        <p:txBody>
          <a:bodyPr wrap="square" lIns="0" tIns="0" rIns="0" bIns="0" rtlCol="0" anchor="t"/>
          <a:lstStyle/>
          <a:p>
            <a:pPr marL="0" indent="0" algn="l">
              <a:lnSpc>
                <a:spcPts val="2050"/>
              </a:lnSpc>
              <a:buNone/>
            </a:pPr>
            <a:r>
              <a:rPr lang="en-US" sz="1350" dirty="0">
                <a:solidFill>
                  <a:srgbClr val="384653"/>
                </a:solidFill>
                <a:latin typeface="Roboto" pitchFamily="34" charset="0"/>
                <a:ea typeface="Roboto" pitchFamily="34" charset="-122"/>
                <a:cs typeface="Roboto" pitchFamily="34" charset="-120"/>
              </a:rPr>
              <a:t>This project is set to transform sorting and quality control within the agricultural and food sectors, offering a scalable and efficient solution for businesses of all sizes.</a:t>
            </a:r>
            <a:endParaRPr lang="en-US" sz="1350" dirty="0"/>
          </a:p>
        </p:txBody>
      </p:sp>
      <p:sp>
        <p:nvSpPr>
          <p:cNvPr id="21" name="Rectangle 20">
            <a:extLst>
              <a:ext uri="{FF2B5EF4-FFF2-40B4-BE49-F238E27FC236}">
                <a16:creationId xmlns:a16="http://schemas.microsoft.com/office/drawing/2014/main" id="{4D7E52E1-FF7F-1415-8510-35E124E55F2D}"/>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2955" y="538282"/>
            <a:ext cx="6347936" cy="397669"/>
          </a:xfrm>
          <a:prstGeom prst="rect">
            <a:avLst/>
          </a:prstGeom>
          <a:noFill/>
          <a:ln/>
        </p:spPr>
        <p:txBody>
          <a:bodyPr wrap="none" lIns="0" tIns="0" rIns="0" bIns="0" rtlCol="0" anchor="t"/>
          <a:lstStyle/>
          <a:p>
            <a:pPr marL="0" indent="0" algn="l">
              <a:lnSpc>
                <a:spcPts val="3100"/>
              </a:lnSpc>
              <a:buNone/>
            </a:pPr>
            <a:r>
              <a:rPr lang="en-US" sz="2500" dirty="0">
                <a:solidFill>
                  <a:srgbClr val="2E3C4E"/>
                </a:solidFill>
                <a:latin typeface="Host Grotesk Medium" pitchFamily="34" charset="0"/>
                <a:ea typeface="Host Grotesk Medium" pitchFamily="34" charset="-122"/>
                <a:cs typeface="Host Grotesk Medium" pitchFamily="34" charset="-120"/>
              </a:rPr>
              <a:t>Key Objectives of the Smart Sorting Project</a:t>
            </a:r>
            <a:endParaRPr lang="en-US" sz="2500" dirty="0"/>
          </a:p>
        </p:txBody>
      </p:sp>
      <p:pic>
        <p:nvPicPr>
          <p:cNvPr id="3" name="Image 0" descr="preencoded.png"/>
          <p:cNvPicPr>
            <a:picLocks noChangeAspect="1"/>
          </p:cNvPicPr>
          <p:nvPr/>
        </p:nvPicPr>
        <p:blipFill>
          <a:blip r:embed="rId3"/>
          <a:stretch>
            <a:fillRect/>
          </a:stretch>
        </p:blipFill>
        <p:spPr>
          <a:xfrm>
            <a:off x="782955" y="1269921"/>
            <a:ext cx="6377107" cy="6377107"/>
          </a:xfrm>
          <a:prstGeom prst="rect">
            <a:avLst/>
          </a:prstGeom>
        </p:spPr>
      </p:pic>
      <p:sp>
        <p:nvSpPr>
          <p:cNvPr id="4" name="Shape 1"/>
          <p:cNvSpPr/>
          <p:nvPr/>
        </p:nvSpPr>
        <p:spPr>
          <a:xfrm>
            <a:off x="7477958" y="1269921"/>
            <a:ext cx="286226" cy="286226"/>
          </a:xfrm>
          <a:prstGeom prst="roundRect">
            <a:avLst>
              <a:gd name="adj" fmla="val 18671"/>
            </a:avLst>
          </a:prstGeom>
          <a:solidFill>
            <a:srgbClr val="D9EDF2"/>
          </a:solidFill>
          <a:ln w="7620">
            <a:solidFill>
              <a:srgbClr val="BFD3D8"/>
            </a:solidFill>
            <a:prstDash val="solid"/>
          </a:ln>
        </p:spPr>
      </p:sp>
      <p:sp>
        <p:nvSpPr>
          <p:cNvPr id="5" name="Text 2"/>
          <p:cNvSpPr/>
          <p:nvPr/>
        </p:nvSpPr>
        <p:spPr>
          <a:xfrm>
            <a:off x="7891343" y="1313617"/>
            <a:ext cx="1590437" cy="198834"/>
          </a:xfrm>
          <a:prstGeom prst="rect">
            <a:avLst/>
          </a:prstGeom>
          <a:noFill/>
          <a:ln/>
        </p:spPr>
        <p:txBody>
          <a:bodyPr wrap="none" lIns="0" tIns="0" rIns="0" bIns="0" rtlCol="0" anchor="t"/>
          <a:lstStyle/>
          <a:p>
            <a:pPr marL="0" indent="0" algn="l">
              <a:lnSpc>
                <a:spcPts val="1550"/>
              </a:lnSpc>
              <a:buNone/>
            </a:pPr>
            <a:r>
              <a:rPr lang="en-US" sz="1250" dirty="0">
                <a:solidFill>
                  <a:srgbClr val="384653"/>
                </a:solidFill>
                <a:latin typeface="Host Grotesk Medium" pitchFamily="34" charset="0"/>
                <a:ea typeface="Host Grotesk Medium" pitchFamily="34" charset="-122"/>
                <a:cs typeface="Host Grotesk Medium" pitchFamily="34" charset="-120"/>
              </a:rPr>
              <a:t>Automate Sorting</a:t>
            </a:r>
            <a:endParaRPr lang="en-US" sz="1250" dirty="0"/>
          </a:p>
        </p:txBody>
      </p:sp>
      <p:sp>
        <p:nvSpPr>
          <p:cNvPr id="6" name="Text 3"/>
          <p:cNvSpPr/>
          <p:nvPr/>
        </p:nvSpPr>
        <p:spPr>
          <a:xfrm>
            <a:off x="7891343" y="1639610"/>
            <a:ext cx="5963722" cy="381714"/>
          </a:xfrm>
          <a:prstGeom prst="rect">
            <a:avLst/>
          </a:prstGeom>
          <a:noFill/>
          <a:ln/>
        </p:spPr>
        <p:txBody>
          <a:bodyPr wrap="square" lIns="0" tIns="0" rIns="0" bIns="0" rtlCol="0" anchor="t"/>
          <a:lstStyle/>
          <a:p>
            <a:pPr marL="0" indent="0" algn="l">
              <a:lnSpc>
                <a:spcPts val="1500"/>
              </a:lnSpc>
              <a:buNone/>
            </a:pPr>
            <a:r>
              <a:rPr lang="en-US" sz="1000" dirty="0">
                <a:solidFill>
                  <a:srgbClr val="384653"/>
                </a:solidFill>
                <a:latin typeface="Roboto" pitchFamily="34" charset="0"/>
                <a:ea typeface="Roboto" pitchFamily="34" charset="-122"/>
                <a:cs typeface="Roboto" pitchFamily="34" charset="-120"/>
              </a:rPr>
              <a:t>To develop an automated system for sorting fruits and vegetables, reducing reliance on manual inspection.</a:t>
            </a:r>
            <a:endParaRPr lang="en-US" sz="1000" dirty="0"/>
          </a:p>
        </p:txBody>
      </p:sp>
      <p:sp>
        <p:nvSpPr>
          <p:cNvPr id="7" name="Shape 4"/>
          <p:cNvSpPr/>
          <p:nvPr/>
        </p:nvSpPr>
        <p:spPr>
          <a:xfrm>
            <a:off x="7477958" y="2275761"/>
            <a:ext cx="286226" cy="286226"/>
          </a:xfrm>
          <a:prstGeom prst="roundRect">
            <a:avLst>
              <a:gd name="adj" fmla="val 18671"/>
            </a:avLst>
          </a:prstGeom>
          <a:solidFill>
            <a:srgbClr val="D9EDF2"/>
          </a:solidFill>
          <a:ln w="7620">
            <a:solidFill>
              <a:srgbClr val="BFD3D8"/>
            </a:solidFill>
            <a:prstDash val="solid"/>
          </a:ln>
        </p:spPr>
      </p:sp>
      <p:sp>
        <p:nvSpPr>
          <p:cNvPr id="8" name="Text 5"/>
          <p:cNvSpPr/>
          <p:nvPr/>
        </p:nvSpPr>
        <p:spPr>
          <a:xfrm>
            <a:off x="7891343" y="2319457"/>
            <a:ext cx="1590437" cy="198834"/>
          </a:xfrm>
          <a:prstGeom prst="rect">
            <a:avLst/>
          </a:prstGeom>
          <a:noFill/>
          <a:ln/>
        </p:spPr>
        <p:txBody>
          <a:bodyPr wrap="none" lIns="0" tIns="0" rIns="0" bIns="0" rtlCol="0" anchor="t"/>
          <a:lstStyle/>
          <a:p>
            <a:pPr marL="0" indent="0" algn="l">
              <a:lnSpc>
                <a:spcPts val="1550"/>
              </a:lnSpc>
              <a:buNone/>
            </a:pPr>
            <a:r>
              <a:rPr lang="en-US" sz="1250" dirty="0">
                <a:solidFill>
                  <a:srgbClr val="384653"/>
                </a:solidFill>
                <a:latin typeface="Host Grotesk Medium" pitchFamily="34" charset="0"/>
                <a:ea typeface="Host Grotesk Medium" pitchFamily="34" charset="-122"/>
                <a:cs typeface="Host Grotesk Medium" pitchFamily="34" charset="-120"/>
              </a:rPr>
              <a:t>Improve Accuracy</a:t>
            </a:r>
            <a:endParaRPr lang="en-US" sz="1250" dirty="0"/>
          </a:p>
        </p:txBody>
      </p:sp>
      <p:sp>
        <p:nvSpPr>
          <p:cNvPr id="9" name="Text 6"/>
          <p:cNvSpPr/>
          <p:nvPr/>
        </p:nvSpPr>
        <p:spPr>
          <a:xfrm>
            <a:off x="7891343" y="2645450"/>
            <a:ext cx="5963722" cy="190857"/>
          </a:xfrm>
          <a:prstGeom prst="rect">
            <a:avLst/>
          </a:prstGeom>
          <a:noFill/>
          <a:ln/>
        </p:spPr>
        <p:txBody>
          <a:bodyPr wrap="none" lIns="0" tIns="0" rIns="0" bIns="0" rtlCol="0" anchor="t"/>
          <a:lstStyle/>
          <a:p>
            <a:pPr marL="0" indent="0" algn="l">
              <a:lnSpc>
                <a:spcPts val="1500"/>
              </a:lnSpc>
              <a:buNone/>
            </a:pPr>
            <a:r>
              <a:rPr lang="en-US" sz="1000" dirty="0">
                <a:solidFill>
                  <a:srgbClr val="384653"/>
                </a:solidFill>
                <a:latin typeface="Roboto" pitchFamily="34" charset="0"/>
                <a:ea typeface="Roboto" pitchFamily="34" charset="-122"/>
                <a:cs typeface="Roboto" pitchFamily="34" charset="-120"/>
              </a:rPr>
              <a:t>To significantly enhance the precision of quality control by leveraging machine learning models.</a:t>
            </a:r>
            <a:endParaRPr lang="en-US" sz="1000" dirty="0"/>
          </a:p>
        </p:txBody>
      </p:sp>
      <p:sp>
        <p:nvSpPr>
          <p:cNvPr id="10" name="Shape 7"/>
          <p:cNvSpPr/>
          <p:nvPr/>
        </p:nvSpPr>
        <p:spPr>
          <a:xfrm>
            <a:off x="7477958" y="3090743"/>
            <a:ext cx="286226" cy="286226"/>
          </a:xfrm>
          <a:prstGeom prst="roundRect">
            <a:avLst>
              <a:gd name="adj" fmla="val 18671"/>
            </a:avLst>
          </a:prstGeom>
          <a:solidFill>
            <a:srgbClr val="D9EDF2"/>
          </a:solidFill>
          <a:ln w="7620">
            <a:solidFill>
              <a:srgbClr val="BFD3D8"/>
            </a:solidFill>
            <a:prstDash val="solid"/>
          </a:ln>
        </p:spPr>
      </p:sp>
      <p:sp>
        <p:nvSpPr>
          <p:cNvPr id="11" name="Text 8"/>
          <p:cNvSpPr/>
          <p:nvPr/>
        </p:nvSpPr>
        <p:spPr>
          <a:xfrm>
            <a:off x="7891343" y="3134439"/>
            <a:ext cx="1740098" cy="198834"/>
          </a:xfrm>
          <a:prstGeom prst="rect">
            <a:avLst/>
          </a:prstGeom>
          <a:noFill/>
          <a:ln/>
        </p:spPr>
        <p:txBody>
          <a:bodyPr wrap="none" lIns="0" tIns="0" rIns="0" bIns="0" rtlCol="0" anchor="t"/>
          <a:lstStyle/>
          <a:p>
            <a:pPr marL="0" indent="0" algn="l">
              <a:lnSpc>
                <a:spcPts val="1550"/>
              </a:lnSpc>
              <a:buNone/>
            </a:pPr>
            <a:r>
              <a:rPr lang="en-US" sz="1250" dirty="0">
                <a:solidFill>
                  <a:srgbClr val="384653"/>
                </a:solidFill>
                <a:latin typeface="Host Grotesk Medium" pitchFamily="34" charset="0"/>
                <a:ea typeface="Host Grotesk Medium" pitchFamily="34" charset="-122"/>
                <a:cs typeface="Host Grotesk Medium" pitchFamily="34" charset="-120"/>
              </a:rPr>
              <a:t>Reduce Time and Labor</a:t>
            </a:r>
            <a:endParaRPr lang="en-US" sz="1250" dirty="0"/>
          </a:p>
        </p:txBody>
      </p:sp>
      <p:sp>
        <p:nvSpPr>
          <p:cNvPr id="12" name="Text 9"/>
          <p:cNvSpPr/>
          <p:nvPr/>
        </p:nvSpPr>
        <p:spPr>
          <a:xfrm>
            <a:off x="7891343" y="3460433"/>
            <a:ext cx="5963722" cy="190857"/>
          </a:xfrm>
          <a:prstGeom prst="rect">
            <a:avLst/>
          </a:prstGeom>
          <a:noFill/>
          <a:ln/>
        </p:spPr>
        <p:txBody>
          <a:bodyPr wrap="none" lIns="0" tIns="0" rIns="0" bIns="0" rtlCol="0" anchor="t"/>
          <a:lstStyle/>
          <a:p>
            <a:pPr marL="0" indent="0" algn="l">
              <a:lnSpc>
                <a:spcPts val="1500"/>
              </a:lnSpc>
              <a:buNone/>
            </a:pPr>
            <a:r>
              <a:rPr lang="en-US" sz="1000" dirty="0">
                <a:solidFill>
                  <a:srgbClr val="384653"/>
                </a:solidFill>
                <a:latin typeface="Roboto" pitchFamily="34" charset="0"/>
                <a:ea typeface="Roboto" pitchFamily="34" charset="-122"/>
                <a:cs typeface="Roboto" pitchFamily="34" charset="-120"/>
              </a:rPr>
              <a:t>To decrease the operational time and labor costs associated with traditional sorting methods.</a:t>
            </a:r>
            <a:endParaRPr lang="en-US" sz="1000" dirty="0"/>
          </a:p>
        </p:txBody>
      </p:sp>
      <p:sp>
        <p:nvSpPr>
          <p:cNvPr id="13" name="Shape 10"/>
          <p:cNvSpPr/>
          <p:nvPr/>
        </p:nvSpPr>
        <p:spPr>
          <a:xfrm>
            <a:off x="7477958" y="3905726"/>
            <a:ext cx="286226" cy="286226"/>
          </a:xfrm>
          <a:prstGeom prst="roundRect">
            <a:avLst>
              <a:gd name="adj" fmla="val 18671"/>
            </a:avLst>
          </a:prstGeom>
          <a:solidFill>
            <a:srgbClr val="D9EDF2"/>
          </a:solidFill>
          <a:ln w="7620">
            <a:solidFill>
              <a:srgbClr val="BFD3D8"/>
            </a:solidFill>
            <a:prstDash val="solid"/>
          </a:ln>
        </p:spPr>
      </p:sp>
      <p:sp>
        <p:nvSpPr>
          <p:cNvPr id="14" name="Text 11"/>
          <p:cNvSpPr/>
          <p:nvPr/>
        </p:nvSpPr>
        <p:spPr>
          <a:xfrm>
            <a:off x="7891343" y="3949422"/>
            <a:ext cx="2046327" cy="198834"/>
          </a:xfrm>
          <a:prstGeom prst="rect">
            <a:avLst/>
          </a:prstGeom>
          <a:noFill/>
          <a:ln/>
        </p:spPr>
        <p:txBody>
          <a:bodyPr wrap="none" lIns="0" tIns="0" rIns="0" bIns="0" rtlCol="0" anchor="t"/>
          <a:lstStyle/>
          <a:p>
            <a:pPr marL="0" indent="0" algn="l">
              <a:lnSpc>
                <a:spcPts val="1550"/>
              </a:lnSpc>
              <a:buNone/>
            </a:pPr>
            <a:r>
              <a:rPr lang="en-US" sz="1250" dirty="0">
                <a:solidFill>
                  <a:srgbClr val="384653"/>
                </a:solidFill>
                <a:latin typeface="Host Grotesk Medium" pitchFamily="34" charset="0"/>
                <a:ea typeface="Host Grotesk Medium" pitchFamily="34" charset="-122"/>
                <a:cs typeface="Host Grotesk Medium" pitchFamily="34" charset="-120"/>
              </a:rPr>
              <a:t>User-Friendly Web Interface</a:t>
            </a:r>
            <a:endParaRPr lang="en-US" sz="1250" dirty="0"/>
          </a:p>
        </p:txBody>
      </p:sp>
      <p:sp>
        <p:nvSpPr>
          <p:cNvPr id="15" name="Text 12"/>
          <p:cNvSpPr/>
          <p:nvPr/>
        </p:nvSpPr>
        <p:spPr>
          <a:xfrm>
            <a:off x="7891343" y="4275415"/>
            <a:ext cx="5963722" cy="190857"/>
          </a:xfrm>
          <a:prstGeom prst="rect">
            <a:avLst/>
          </a:prstGeom>
          <a:noFill/>
          <a:ln/>
        </p:spPr>
        <p:txBody>
          <a:bodyPr wrap="none" lIns="0" tIns="0" rIns="0" bIns="0" rtlCol="0" anchor="t"/>
          <a:lstStyle/>
          <a:p>
            <a:pPr marL="0" indent="0" algn="l">
              <a:lnSpc>
                <a:spcPts val="1500"/>
              </a:lnSpc>
              <a:buNone/>
            </a:pPr>
            <a:r>
              <a:rPr lang="en-US" sz="1000" dirty="0">
                <a:solidFill>
                  <a:srgbClr val="384653"/>
                </a:solidFill>
                <a:latin typeface="Roboto" pitchFamily="34" charset="0"/>
                <a:ea typeface="Roboto" pitchFamily="34" charset="-122"/>
                <a:cs typeface="Roboto" pitchFamily="34" charset="-120"/>
              </a:rPr>
              <a:t>To provide an intuitive, web-based platform for easy image uploads and immediate classification results.</a:t>
            </a:r>
            <a:endParaRPr lang="en-US" sz="1000" dirty="0"/>
          </a:p>
        </p:txBody>
      </p:sp>
      <p:sp>
        <p:nvSpPr>
          <p:cNvPr id="19" name="Rectangle 18">
            <a:extLst>
              <a:ext uri="{FF2B5EF4-FFF2-40B4-BE49-F238E27FC236}">
                <a16:creationId xmlns:a16="http://schemas.microsoft.com/office/drawing/2014/main" id="{1DD70580-C044-0BC9-24D1-32F5C913FE42}"/>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566261"/>
            <a:ext cx="8315087" cy="465177"/>
          </a:xfrm>
          <a:prstGeom prst="rect">
            <a:avLst/>
          </a:prstGeom>
          <a:noFill/>
          <a:ln/>
        </p:spPr>
        <p:txBody>
          <a:bodyPr wrap="none" lIns="0" tIns="0" rIns="0" bIns="0" rtlCol="0" anchor="t"/>
          <a:lstStyle/>
          <a:p>
            <a:pPr marL="0" indent="0" algn="l">
              <a:lnSpc>
                <a:spcPts val="3650"/>
              </a:lnSpc>
              <a:buNone/>
            </a:pPr>
            <a:r>
              <a:rPr lang="en-US" sz="2900" dirty="0">
                <a:solidFill>
                  <a:srgbClr val="2E3C4E"/>
                </a:solidFill>
                <a:latin typeface="Host Grotesk Medium" pitchFamily="34" charset="0"/>
                <a:ea typeface="Host Grotesk Medium" pitchFamily="34" charset="-122"/>
                <a:cs typeface="Host Grotesk Medium" pitchFamily="34" charset="-120"/>
              </a:rPr>
              <a:t>Methodology: Building the Smart Sorting System</a:t>
            </a:r>
            <a:endParaRPr lang="en-US" sz="2900" dirty="0"/>
          </a:p>
        </p:txBody>
      </p:sp>
      <p:pic>
        <p:nvPicPr>
          <p:cNvPr id="3" name="Image 0" descr="preencoded.png"/>
          <p:cNvPicPr>
            <a:picLocks noChangeAspect="1"/>
          </p:cNvPicPr>
          <p:nvPr/>
        </p:nvPicPr>
        <p:blipFill>
          <a:blip r:embed="rId3"/>
          <a:stretch>
            <a:fillRect/>
          </a:stretch>
        </p:blipFill>
        <p:spPr>
          <a:xfrm>
            <a:off x="793790" y="1422083"/>
            <a:ext cx="4828461" cy="2753678"/>
          </a:xfrm>
          <a:prstGeom prst="rect">
            <a:avLst/>
          </a:prstGeom>
        </p:spPr>
      </p:pic>
      <p:sp>
        <p:nvSpPr>
          <p:cNvPr id="4" name="Shape 1"/>
          <p:cNvSpPr/>
          <p:nvPr/>
        </p:nvSpPr>
        <p:spPr>
          <a:xfrm>
            <a:off x="7504390" y="1422083"/>
            <a:ext cx="148828" cy="1125498"/>
          </a:xfrm>
          <a:prstGeom prst="roundRect">
            <a:avLst>
              <a:gd name="adj" fmla="val 42008"/>
            </a:avLst>
          </a:prstGeom>
          <a:solidFill>
            <a:srgbClr val="D9EDF2"/>
          </a:solidFill>
          <a:ln w="7620">
            <a:solidFill>
              <a:srgbClr val="BFD3D8"/>
            </a:solidFill>
            <a:prstDash val="solid"/>
          </a:ln>
        </p:spPr>
      </p:sp>
      <p:sp>
        <p:nvSpPr>
          <p:cNvPr id="5" name="Text 2"/>
          <p:cNvSpPr/>
          <p:nvPr/>
        </p:nvSpPr>
        <p:spPr>
          <a:xfrm>
            <a:off x="7802047" y="1570911"/>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Data Collection</a:t>
            </a:r>
            <a:endParaRPr lang="en-US" sz="1450" dirty="0"/>
          </a:p>
        </p:txBody>
      </p:sp>
      <p:sp>
        <p:nvSpPr>
          <p:cNvPr id="6" name="Text 3"/>
          <p:cNvSpPr/>
          <p:nvPr/>
        </p:nvSpPr>
        <p:spPr>
          <a:xfrm>
            <a:off x="7802047" y="1952268"/>
            <a:ext cx="6042184" cy="446484"/>
          </a:xfrm>
          <a:prstGeom prst="rect">
            <a:avLst/>
          </a:prstGeom>
          <a:noFill/>
          <a:ln/>
        </p:spPr>
        <p:txBody>
          <a:bodyPr wrap="square" lIns="0" tIns="0" rIns="0" bIns="0" rtlCol="0" anchor="t"/>
          <a:lstStyle/>
          <a:p>
            <a:pPr marL="0" indent="0" algn="l">
              <a:lnSpc>
                <a:spcPts val="1750"/>
              </a:lnSpc>
              <a:buNone/>
            </a:pPr>
            <a:r>
              <a:rPr lang="en-US" sz="1150" dirty="0">
                <a:solidFill>
                  <a:srgbClr val="384653"/>
                </a:solidFill>
                <a:latin typeface="Roboto" pitchFamily="34" charset="0"/>
                <a:ea typeface="Roboto" pitchFamily="34" charset="-122"/>
                <a:cs typeface="Roboto" pitchFamily="34" charset="-120"/>
              </a:rPr>
              <a:t>Gathering a comprehensive dataset of images for both healthy and rotten produce, ensuring diverse examples for robust training.</a:t>
            </a:r>
            <a:endParaRPr lang="en-US" sz="1150" dirty="0"/>
          </a:p>
        </p:txBody>
      </p:sp>
      <p:sp>
        <p:nvSpPr>
          <p:cNvPr id="7" name="Shape 4"/>
          <p:cNvSpPr/>
          <p:nvPr/>
        </p:nvSpPr>
        <p:spPr>
          <a:xfrm>
            <a:off x="7727633" y="2659142"/>
            <a:ext cx="148828" cy="1125498"/>
          </a:xfrm>
          <a:prstGeom prst="roundRect">
            <a:avLst>
              <a:gd name="adj" fmla="val 42008"/>
            </a:avLst>
          </a:prstGeom>
          <a:solidFill>
            <a:srgbClr val="D9EDF2"/>
          </a:solidFill>
          <a:ln w="7620">
            <a:solidFill>
              <a:srgbClr val="BFD3D8"/>
            </a:solidFill>
            <a:prstDash val="solid"/>
          </a:ln>
        </p:spPr>
      </p:sp>
      <p:sp>
        <p:nvSpPr>
          <p:cNvPr id="8" name="Text 5"/>
          <p:cNvSpPr/>
          <p:nvPr/>
        </p:nvSpPr>
        <p:spPr>
          <a:xfrm>
            <a:off x="8025289" y="2807970"/>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Model Development</a:t>
            </a:r>
            <a:endParaRPr lang="en-US" sz="1450" dirty="0"/>
          </a:p>
        </p:txBody>
      </p:sp>
      <p:sp>
        <p:nvSpPr>
          <p:cNvPr id="9" name="Text 6"/>
          <p:cNvSpPr/>
          <p:nvPr/>
        </p:nvSpPr>
        <p:spPr>
          <a:xfrm>
            <a:off x="8025289" y="3189327"/>
            <a:ext cx="5818942" cy="446484"/>
          </a:xfrm>
          <a:prstGeom prst="rect">
            <a:avLst/>
          </a:prstGeom>
          <a:noFill/>
          <a:ln/>
        </p:spPr>
        <p:txBody>
          <a:bodyPr wrap="square" lIns="0" tIns="0" rIns="0" bIns="0" rtlCol="0" anchor="t"/>
          <a:lstStyle/>
          <a:p>
            <a:pPr marL="0" indent="0" algn="l">
              <a:lnSpc>
                <a:spcPts val="1750"/>
              </a:lnSpc>
              <a:buNone/>
            </a:pPr>
            <a:r>
              <a:rPr lang="en-US" sz="1150" dirty="0">
                <a:solidFill>
                  <a:srgbClr val="384653"/>
                </a:solidFill>
                <a:latin typeface="Roboto" pitchFamily="34" charset="0"/>
                <a:ea typeface="Roboto" pitchFamily="34" charset="-122"/>
                <a:cs typeface="Roboto" pitchFamily="34" charset="-120"/>
              </a:rPr>
              <a:t>Implementing a Convolutional Neural Network (CNN) for image classification, utilizing transfer learning to accelerate development and enhance performance.</a:t>
            </a:r>
            <a:endParaRPr lang="en-US" sz="1150" dirty="0"/>
          </a:p>
        </p:txBody>
      </p:sp>
      <p:sp>
        <p:nvSpPr>
          <p:cNvPr id="10" name="Shape 7"/>
          <p:cNvSpPr/>
          <p:nvPr/>
        </p:nvSpPr>
        <p:spPr>
          <a:xfrm>
            <a:off x="7950875" y="3896201"/>
            <a:ext cx="148828" cy="1125498"/>
          </a:xfrm>
          <a:prstGeom prst="roundRect">
            <a:avLst>
              <a:gd name="adj" fmla="val 42008"/>
            </a:avLst>
          </a:prstGeom>
          <a:solidFill>
            <a:srgbClr val="D9EDF2"/>
          </a:solidFill>
          <a:ln w="7620">
            <a:solidFill>
              <a:srgbClr val="BFD3D8"/>
            </a:solidFill>
            <a:prstDash val="solid"/>
          </a:ln>
        </p:spPr>
      </p:sp>
      <p:sp>
        <p:nvSpPr>
          <p:cNvPr id="11" name="Text 8"/>
          <p:cNvSpPr/>
          <p:nvPr/>
        </p:nvSpPr>
        <p:spPr>
          <a:xfrm>
            <a:off x="8248531" y="4045029"/>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Web Development</a:t>
            </a:r>
            <a:endParaRPr lang="en-US" sz="1450" dirty="0"/>
          </a:p>
        </p:txBody>
      </p:sp>
      <p:sp>
        <p:nvSpPr>
          <p:cNvPr id="12" name="Text 9"/>
          <p:cNvSpPr/>
          <p:nvPr/>
        </p:nvSpPr>
        <p:spPr>
          <a:xfrm>
            <a:off x="8248531" y="4426387"/>
            <a:ext cx="5595699" cy="446484"/>
          </a:xfrm>
          <a:prstGeom prst="rect">
            <a:avLst/>
          </a:prstGeom>
          <a:noFill/>
          <a:ln/>
        </p:spPr>
        <p:txBody>
          <a:bodyPr wrap="square" lIns="0" tIns="0" rIns="0" bIns="0" rtlCol="0" anchor="t"/>
          <a:lstStyle/>
          <a:p>
            <a:pPr marL="0" indent="0" algn="l">
              <a:lnSpc>
                <a:spcPts val="1750"/>
              </a:lnSpc>
              <a:buNone/>
            </a:pPr>
            <a:r>
              <a:rPr lang="en-US" sz="1150" dirty="0">
                <a:solidFill>
                  <a:srgbClr val="384653"/>
                </a:solidFill>
                <a:latin typeface="Roboto" pitchFamily="34" charset="0"/>
                <a:ea typeface="Roboto" pitchFamily="34" charset="-122"/>
                <a:cs typeface="Roboto" pitchFamily="34" charset="-120"/>
              </a:rPr>
              <a:t>Building the backend with the Flask framework to handle image uploads, process requests, and deliver classification results.</a:t>
            </a:r>
            <a:endParaRPr lang="en-US" sz="1150" dirty="0"/>
          </a:p>
        </p:txBody>
      </p:sp>
      <p:sp>
        <p:nvSpPr>
          <p:cNvPr id="13" name="Shape 10"/>
          <p:cNvSpPr/>
          <p:nvPr/>
        </p:nvSpPr>
        <p:spPr>
          <a:xfrm>
            <a:off x="8174236" y="5133261"/>
            <a:ext cx="148828" cy="1125498"/>
          </a:xfrm>
          <a:prstGeom prst="roundRect">
            <a:avLst>
              <a:gd name="adj" fmla="val 42008"/>
            </a:avLst>
          </a:prstGeom>
          <a:solidFill>
            <a:srgbClr val="D9EDF2"/>
          </a:solidFill>
          <a:ln w="7620">
            <a:solidFill>
              <a:srgbClr val="BFD3D8"/>
            </a:solidFill>
            <a:prstDash val="solid"/>
          </a:ln>
        </p:spPr>
      </p:sp>
      <p:sp>
        <p:nvSpPr>
          <p:cNvPr id="14" name="Text 11"/>
          <p:cNvSpPr/>
          <p:nvPr/>
        </p:nvSpPr>
        <p:spPr>
          <a:xfrm>
            <a:off x="8471892" y="5282089"/>
            <a:ext cx="2019895" cy="232529"/>
          </a:xfrm>
          <a:prstGeom prst="rect">
            <a:avLst/>
          </a:prstGeom>
          <a:noFill/>
          <a:ln/>
        </p:spPr>
        <p:txBody>
          <a:bodyPr wrap="none" lIns="0" tIns="0" rIns="0" bIns="0" rtlCol="0" anchor="t"/>
          <a:lstStyle/>
          <a:p>
            <a:pPr marL="0" indent="0" algn="l">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Deployment &amp; Interface</a:t>
            </a:r>
            <a:endParaRPr lang="en-US" sz="1450" dirty="0"/>
          </a:p>
        </p:txBody>
      </p:sp>
      <p:sp>
        <p:nvSpPr>
          <p:cNvPr id="15" name="Text 12"/>
          <p:cNvSpPr/>
          <p:nvPr/>
        </p:nvSpPr>
        <p:spPr>
          <a:xfrm>
            <a:off x="8471892" y="5663446"/>
            <a:ext cx="5372338" cy="446484"/>
          </a:xfrm>
          <a:prstGeom prst="rect">
            <a:avLst/>
          </a:prstGeom>
          <a:noFill/>
          <a:ln/>
        </p:spPr>
        <p:txBody>
          <a:bodyPr wrap="square" lIns="0" tIns="0" rIns="0" bIns="0" rtlCol="0" anchor="t"/>
          <a:lstStyle/>
          <a:p>
            <a:pPr marL="0" indent="0" algn="l">
              <a:lnSpc>
                <a:spcPts val="1750"/>
              </a:lnSpc>
              <a:buNone/>
            </a:pPr>
            <a:r>
              <a:rPr lang="en-US" sz="1150" dirty="0">
                <a:solidFill>
                  <a:srgbClr val="384653"/>
                </a:solidFill>
                <a:latin typeface="Roboto" pitchFamily="34" charset="0"/>
                <a:ea typeface="Roboto" pitchFamily="34" charset="-122"/>
                <a:cs typeface="Roboto" pitchFamily="34" charset="-120"/>
              </a:rPr>
              <a:t>Creating a user-friendly interface that allows for seamless image upload and clear display of sorting outcomes.</a:t>
            </a:r>
            <a:endParaRPr lang="en-US" sz="1150" dirty="0"/>
          </a:p>
        </p:txBody>
      </p:sp>
      <p:sp>
        <p:nvSpPr>
          <p:cNvPr id="16" name="Shape 13"/>
          <p:cNvSpPr/>
          <p:nvPr/>
        </p:nvSpPr>
        <p:spPr>
          <a:xfrm>
            <a:off x="7950875" y="6370320"/>
            <a:ext cx="148828" cy="1125498"/>
          </a:xfrm>
          <a:prstGeom prst="roundRect">
            <a:avLst>
              <a:gd name="adj" fmla="val 42008"/>
            </a:avLst>
          </a:prstGeom>
          <a:solidFill>
            <a:srgbClr val="D9EDF2"/>
          </a:solidFill>
          <a:ln w="7620">
            <a:solidFill>
              <a:srgbClr val="BFD3D8"/>
            </a:solidFill>
            <a:prstDash val="solid"/>
          </a:ln>
        </p:spPr>
      </p:sp>
      <p:sp>
        <p:nvSpPr>
          <p:cNvPr id="17" name="Text 14"/>
          <p:cNvSpPr/>
          <p:nvPr/>
        </p:nvSpPr>
        <p:spPr>
          <a:xfrm>
            <a:off x="8248531" y="6519148"/>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Testing &amp; Evaluation</a:t>
            </a:r>
            <a:endParaRPr lang="en-US" sz="1450" dirty="0"/>
          </a:p>
        </p:txBody>
      </p:sp>
      <p:sp>
        <p:nvSpPr>
          <p:cNvPr id="18" name="Text 15"/>
          <p:cNvSpPr/>
          <p:nvPr/>
        </p:nvSpPr>
        <p:spPr>
          <a:xfrm>
            <a:off x="8248531" y="6900505"/>
            <a:ext cx="5595699" cy="446484"/>
          </a:xfrm>
          <a:prstGeom prst="rect">
            <a:avLst/>
          </a:prstGeom>
          <a:noFill/>
          <a:ln/>
        </p:spPr>
        <p:txBody>
          <a:bodyPr wrap="square" lIns="0" tIns="0" rIns="0" bIns="0" rtlCol="0" anchor="t"/>
          <a:lstStyle/>
          <a:p>
            <a:pPr marL="0" indent="0" algn="l">
              <a:lnSpc>
                <a:spcPts val="1750"/>
              </a:lnSpc>
              <a:buNone/>
            </a:pPr>
            <a:r>
              <a:rPr lang="en-US" sz="1150" dirty="0">
                <a:solidFill>
                  <a:srgbClr val="384653"/>
                </a:solidFill>
                <a:latin typeface="Roboto" pitchFamily="34" charset="0"/>
                <a:ea typeface="Roboto" pitchFamily="34" charset="-122"/>
                <a:cs typeface="Roboto" pitchFamily="34" charset="-120"/>
              </a:rPr>
              <a:t>Rigorously testing the system for accuracy, speed, and reliability across various types of produce.</a:t>
            </a:r>
            <a:endParaRPr lang="en-US" sz="1150" dirty="0"/>
          </a:p>
        </p:txBody>
      </p:sp>
      <p:sp>
        <p:nvSpPr>
          <p:cNvPr id="21" name="Rectangle 20">
            <a:extLst>
              <a:ext uri="{FF2B5EF4-FFF2-40B4-BE49-F238E27FC236}">
                <a16:creationId xmlns:a16="http://schemas.microsoft.com/office/drawing/2014/main" id="{B4820F61-89AA-6E8E-4B74-B6882EF71690}"/>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40794"/>
            <a:ext cx="6875859" cy="589121"/>
          </a:xfrm>
          <a:prstGeom prst="rect">
            <a:avLst/>
          </a:prstGeom>
          <a:noFill/>
          <a:ln/>
        </p:spPr>
        <p:txBody>
          <a:bodyPr wrap="none" lIns="0" tIns="0" rIns="0" bIns="0" rtlCol="0" anchor="t"/>
          <a:lstStyle/>
          <a:p>
            <a:pPr marL="0" indent="0" algn="l">
              <a:lnSpc>
                <a:spcPts val="4600"/>
              </a:lnSpc>
              <a:buNone/>
            </a:pPr>
            <a:r>
              <a:rPr lang="en-US" sz="3700" dirty="0">
                <a:solidFill>
                  <a:srgbClr val="2E3C4E"/>
                </a:solidFill>
                <a:latin typeface="Host Grotesk Medium" pitchFamily="34" charset="0"/>
                <a:ea typeface="Host Grotesk Medium" pitchFamily="34" charset="-122"/>
                <a:cs typeface="Host Grotesk Medium" pitchFamily="34" charset="-120"/>
              </a:rPr>
              <a:t>Visualizing Classification Results</a:t>
            </a:r>
            <a:endParaRPr lang="en-US" sz="3700" dirty="0"/>
          </a:p>
        </p:txBody>
      </p:sp>
      <p:pic>
        <p:nvPicPr>
          <p:cNvPr id="3" name="Image 0" descr="preencoded.png"/>
          <p:cNvPicPr>
            <a:picLocks noChangeAspect="1"/>
          </p:cNvPicPr>
          <p:nvPr/>
        </p:nvPicPr>
        <p:blipFill>
          <a:blip r:embed="rId3"/>
          <a:stretch>
            <a:fillRect/>
          </a:stretch>
        </p:blipFill>
        <p:spPr>
          <a:xfrm>
            <a:off x="801410" y="1729621"/>
            <a:ext cx="6438424" cy="2262545"/>
          </a:xfrm>
          <a:prstGeom prst="rect">
            <a:avLst/>
          </a:prstGeom>
        </p:spPr>
      </p:pic>
      <p:pic>
        <p:nvPicPr>
          <p:cNvPr id="4" name="Image 1" descr="preencoded.png"/>
          <p:cNvPicPr>
            <a:picLocks noChangeAspect="1"/>
          </p:cNvPicPr>
          <p:nvPr/>
        </p:nvPicPr>
        <p:blipFill>
          <a:blip r:embed="rId4"/>
          <a:stretch>
            <a:fillRect/>
          </a:stretch>
        </p:blipFill>
        <p:spPr>
          <a:xfrm>
            <a:off x="7390567" y="1729621"/>
            <a:ext cx="6438424" cy="2262545"/>
          </a:xfrm>
          <a:prstGeom prst="rect">
            <a:avLst/>
          </a:prstGeom>
        </p:spPr>
      </p:pic>
      <p:pic>
        <p:nvPicPr>
          <p:cNvPr id="5" name="Image 2" descr="preencoded.png"/>
          <p:cNvPicPr>
            <a:picLocks noChangeAspect="1"/>
          </p:cNvPicPr>
          <p:nvPr/>
        </p:nvPicPr>
        <p:blipFill>
          <a:blip r:embed="rId5"/>
          <a:stretch>
            <a:fillRect/>
          </a:stretch>
        </p:blipFill>
        <p:spPr>
          <a:xfrm>
            <a:off x="801410" y="4142899"/>
            <a:ext cx="6438424" cy="2262545"/>
          </a:xfrm>
          <a:prstGeom prst="rect">
            <a:avLst/>
          </a:prstGeom>
        </p:spPr>
      </p:pic>
      <p:pic>
        <p:nvPicPr>
          <p:cNvPr id="6" name="Image 3" descr="preencoded.png"/>
          <p:cNvPicPr>
            <a:picLocks noChangeAspect="1"/>
          </p:cNvPicPr>
          <p:nvPr/>
        </p:nvPicPr>
        <p:blipFill>
          <a:blip r:embed="rId6"/>
          <a:stretch>
            <a:fillRect/>
          </a:stretch>
        </p:blipFill>
        <p:spPr>
          <a:xfrm>
            <a:off x="7390567" y="4142899"/>
            <a:ext cx="6438424" cy="2262545"/>
          </a:xfrm>
          <a:prstGeom prst="rect">
            <a:avLst/>
          </a:prstGeom>
        </p:spPr>
      </p:pic>
      <p:sp>
        <p:nvSpPr>
          <p:cNvPr id="7" name="Text 1"/>
          <p:cNvSpPr/>
          <p:nvPr/>
        </p:nvSpPr>
        <p:spPr>
          <a:xfrm>
            <a:off x="793790" y="6740128"/>
            <a:ext cx="13042821" cy="848678"/>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The images above demonstrate the efficacy of our smart sorting system, showcasing various fruits and vegetables classified as healthy or rotten. Our model achieves high accuracy rates in distinguishing between produce conditions, which is crucial for maintaining quality standards and reducing waste in supply chains. The visual output provides clear and immediate feedback, aiding users in making informed decisions.</a:t>
            </a:r>
            <a:endParaRPr lang="en-US" sz="1450" dirty="0"/>
          </a:p>
        </p:txBody>
      </p:sp>
      <p:sp>
        <p:nvSpPr>
          <p:cNvPr id="11" name="Rectangle 10">
            <a:extLst>
              <a:ext uri="{FF2B5EF4-FFF2-40B4-BE49-F238E27FC236}">
                <a16:creationId xmlns:a16="http://schemas.microsoft.com/office/drawing/2014/main" id="{C3F16C3C-2A09-0E8F-AC49-2186915F94AC}"/>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31401"/>
            <a:ext cx="8025646" cy="527090"/>
          </a:xfrm>
          <a:prstGeom prst="rect">
            <a:avLst/>
          </a:prstGeom>
          <a:noFill/>
          <a:ln/>
        </p:spPr>
        <p:txBody>
          <a:bodyPr wrap="none" lIns="0" tIns="0" rIns="0" bIns="0" rtlCol="0" anchor="t"/>
          <a:lstStyle/>
          <a:p>
            <a:pPr marL="0" indent="0" algn="l">
              <a:lnSpc>
                <a:spcPts val="4150"/>
              </a:lnSpc>
              <a:buNone/>
            </a:pPr>
            <a:r>
              <a:rPr lang="en-US" sz="3300" dirty="0">
                <a:solidFill>
                  <a:srgbClr val="2E3C4E"/>
                </a:solidFill>
                <a:latin typeface="Host Grotesk Medium" pitchFamily="34" charset="0"/>
                <a:ea typeface="Host Grotesk Medium" pitchFamily="34" charset="-122"/>
                <a:cs typeface="Host Grotesk Medium" pitchFamily="34" charset="-120"/>
              </a:rPr>
              <a:t>Prediction: Real-Time Quality Assessment</a:t>
            </a:r>
            <a:endParaRPr lang="en-US" sz="3300" dirty="0"/>
          </a:p>
        </p:txBody>
      </p:sp>
      <p:pic>
        <p:nvPicPr>
          <p:cNvPr id="3" name="Image 0" descr="preencoded.png"/>
          <p:cNvPicPr>
            <a:picLocks noChangeAspect="1"/>
          </p:cNvPicPr>
          <p:nvPr/>
        </p:nvPicPr>
        <p:blipFill>
          <a:blip r:embed="rId3"/>
          <a:stretch>
            <a:fillRect/>
          </a:stretch>
        </p:blipFill>
        <p:spPr>
          <a:xfrm>
            <a:off x="868680" y="1701284"/>
            <a:ext cx="7511177" cy="2343031"/>
          </a:xfrm>
          <a:prstGeom prst="rect">
            <a:avLst/>
          </a:prstGeom>
        </p:spPr>
      </p:pic>
      <p:pic>
        <p:nvPicPr>
          <p:cNvPr id="4" name="Image 1" descr="preencoded.png"/>
          <p:cNvPicPr>
            <a:picLocks noChangeAspect="1"/>
          </p:cNvPicPr>
          <p:nvPr/>
        </p:nvPicPr>
        <p:blipFill>
          <a:blip r:embed="rId4"/>
          <a:stretch>
            <a:fillRect/>
          </a:stretch>
        </p:blipFill>
        <p:spPr>
          <a:xfrm>
            <a:off x="868680" y="4234101"/>
            <a:ext cx="7511177" cy="2784515"/>
          </a:xfrm>
          <a:prstGeom prst="rect">
            <a:avLst/>
          </a:prstGeom>
        </p:spPr>
      </p:pic>
      <p:pic>
        <p:nvPicPr>
          <p:cNvPr id="5" name="Image 2" descr="preencoded.png"/>
          <p:cNvPicPr>
            <a:picLocks noChangeAspect="1"/>
          </p:cNvPicPr>
          <p:nvPr/>
        </p:nvPicPr>
        <p:blipFill>
          <a:blip r:embed="rId5"/>
          <a:stretch>
            <a:fillRect/>
          </a:stretch>
        </p:blipFill>
        <p:spPr>
          <a:xfrm>
            <a:off x="8873966" y="1701284"/>
            <a:ext cx="843439" cy="1275278"/>
          </a:xfrm>
          <a:prstGeom prst="rect">
            <a:avLst/>
          </a:prstGeom>
        </p:spPr>
      </p:pic>
      <p:sp>
        <p:nvSpPr>
          <p:cNvPr id="6" name="Text 1"/>
          <p:cNvSpPr/>
          <p:nvPr/>
        </p:nvSpPr>
        <p:spPr>
          <a:xfrm>
            <a:off x="9885998" y="1869877"/>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Capture &amp; Upload</a:t>
            </a:r>
            <a:endParaRPr lang="en-US" sz="1650" dirty="0"/>
          </a:p>
        </p:txBody>
      </p:sp>
      <p:sp>
        <p:nvSpPr>
          <p:cNvPr id="7" name="Text 2"/>
          <p:cNvSpPr/>
          <p:nvPr/>
        </p:nvSpPr>
        <p:spPr>
          <a:xfrm>
            <a:off x="9885998" y="2301954"/>
            <a:ext cx="3958114" cy="506016"/>
          </a:xfrm>
          <a:prstGeom prst="rect">
            <a:avLst/>
          </a:prstGeom>
          <a:noFill/>
          <a:ln/>
        </p:spPr>
        <p:txBody>
          <a:bodyPr wrap="squar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Users capture produce images via mobile or integrated cameras, initiating instant analysis.</a:t>
            </a:r>
            <a:endParaRPr lang="en-US" sz="1300" dirty="0"/>
          </a:p>
        </p:txBody>
      </p:sp>
      <p:pic>
        <p:nvPicPr>
          <p:cNvPr id="8" name="Image 3" descr="preencoded.png"/>
          <p:cNvPicPr>
            <a:picLocks noChangeAspect="1"/>
          </p:cNvPicPr>
          <p:nvPr/>
        </p:nvPicPr>
        <p:blipFill>
          <a:blip r:embed="rId6"/>
          <a:stretch>
            <a:fillRect/>
          </a:stretch>
        </p:blipFill>
        <p:spPr>
          <a:xfrm>
            <a:off x="8873966" y="2976563"/>
            <a:ext cx="843439" cy="1528286"/>
          </a:xfrm>
          <a:prstGeom prst="rect">
            <a:avLst/>
          </a:prstGeom>
        </p:spPr>
      </p:pic>
      <p:sp>
        <p:nvSpPr>
          <p:cNvPr id="9" name="Text 3"/>
          <p:cNvSpPr/>
          <p:nvPr/>
        </p:nvSpPr>
        <p:spPr>
          <a:xfrm>
            <a:off x="9885998" y="3145155"/>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AI Analysis</a:t>
            </a:r>
            <a:endParaRPr lang="en-US" sz="1650" dirty="0"/>
          </a:p>
        </p:txBody>
      </p:sp>
      <p:sp>
        <p:nvSpPr>
          <p:cNvPr id="10" name="Text 4"/>
          <p:cNvSpPr/>
          <p:nvPr/>
        </p:nvSpPr>
        <p:spPr>
          <a:xfrm>
            <a:off x="9885998" y="3577233"/>
            <a:ext cx="3958114" cy="759023"/>
          </a:xfrm>
          <a:prstGeom prst="rect">
            <a:avLst/>
          </a:prstGeom>
          <a:noFill/>
          <a:ln/>
        </p:spPr>
        <p:txBody>
          <a:bodyPr wrap="squar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Our AI model instantly analyzes the image, leveraging advanced transfer learning techniques for rapid processing.</a:t>
            </a:r>
            <a:endParaRPr lang="en-US" sz="1300" dirty="0"/>
          </a:p>
        </p:txBody>
      </p:sp>
      <p:pic>
        <p:nvPicPr>
          <p:cNvPr id="11" name="Image 4" descr="preencoded.png"/>
          <p:cNvPicPr>
            <a:picLocks noChangeAspect="1"/>
          </p:cNvPicPr>
          <p:nvPr/>
        </p:nvPicPr>
        <p:blipFill>
          <a:blip r:embed="rId7"/>
          <a:stretch>
            <a:fillRect/>
          </a:stretch>
        </p:blipFill>
        <p:spPr>
          <a:xfrm>
            <a:off x="8873966" y="4504849"/>
            <a:ext cx="843439" cy="1275278"/>
          </a:xfrm>
          <a:prstGeom prst="rect">
            <a:avLst/>
          </a:prstGeom>
        </p:spPr>
      </p:pic>
      <p:sp>
        <p:nvSpPr>
          <p:cNvPr id="12" name="Text 5"/>
          <p:cNvSpPr/>
          <p:nvPr/>
        </p:nvSpPr>
        <p:spPr>
          <a:xfrm>
            <a:off x="9885998" y="4673441"/>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Instant Prediction</a:t>
            </a:r>
            <a:endParaRPr lang="en-US" sz="1650" dirty="0"/>
          </a:p>
        </p:txBody>
      </p:sp>
      <p:sp>
        <p:nvSpPr>
          <p:cNvPr id="13" name="Text 6"/>
          <p:cNvSpPr/>
          <p:nvPr/>
        </p:nvSpPr>
        <p:spPr>
          <a:xfrm>
            <a:off x="9885998" y="5105519"/>
            <a:ext cx="3958114" cy="506016"/>
          </a:xfrm>
          <a:prstGeom prst="rect">
            <a:avLst/>
          </a:prstGeom>
          <a:noFill/>
          <a:ln/>
        </p:spPr>
        <p:txBody>
          <a:bodyPr wrap="squar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Receive immediate, highly accurate predictions classifying produce as healthy or rotten.</a:t>
            </a:r>
            <a:endParaRPr lang="en-US" sz="1300" dirty="0"/>
          </a:p>
        </p:txBody>
      </p:sp>
      <p:pic>
        <p:nvPicPr>
          <p:cNvPr id="14" name="Image 5" descr="preencoded.png"/>
          <p:cNvPicPr>
            <a:picLocks noChangeAspect="1"/>
          </p:cNvPicPr>
          <p:nvPr/>
        </p:nvPicPr>
        <p:blipFill>
          <a:blip r:embed="rId8"/>
          <a:stretch>
            <a:fillRect/>
          </a:stretch>
        </p:blipFill>
        <p:spPr>
          <a:xfrm>
            <a:off x="8873966" y="5780127"/>
            <a:ext cx="843439" cy="1528286"/>
          </a:xfrm>
          <a:prstGeom prst="rect">
            <a:avLst/>
          </a:prstGeom>
        </p:spPr>
      </p:pic>
      <p:sp>
        <p:nvSpPr>
          <p:cNvPr id="15" name="Text 7"/>
          <p:cNvSpPr/>
          <p:nvPr/>
        </p:nvSpPr>
        <p:spPr>
          <a:xfrm>
            <a:off x="9885998" y="5948720"/>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Actionable Insights</a:t>
            </a:r>
            <a:endParaRPr lang="en-US" sz="1650" dirty="0"/>
          </a:p>
        </p:txBody>
      </p:sp>
      <p:sp>
        <p:nvSpPr>
          <p:cNvPr id="16" name="Text 8"/>
          <p:cNvSpPr/>
          <p:nvPr/>
        </p:nvSpPr>
        <p:spPr>
          <a:xfrm>
            <a:off x="9885998" y="6380798"/>
            <a:ext cx="3958114" cy="759023"/>
          </a:xfrm>
          <a:prstGeom prst="rect">
            <a:avLst/>
          </a:prstGeom>
          <a:noFill/>
          <a:ln/>
        </p:spPr>
        <p:txBody>
          <a:bodyPr wrap="squar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Rapid assessment facilitates quick sorting decisions, minimizing waste and optimizing quality control processes.</a:t>
            </a:r>
            <a:endParaRPr lang="en-US" sz="1300" dirty="0"/>
          </a:p>
        </p:txBody>
      </p:sp>
      <p:sp>
        <p:nvSpPr>
          <p:cNvPr id="19" name="Rectangle 18">
            <a:extLst>
              <a:ext uri="{FF2B5EF4-FFF2-40B4-BE49-F238E27FC236}">
                <a16:creationId xmlns:a16="http://schemas.microsoft.com/office/drawing/2014/main" id="{A8FF9D57-D39F-18DA-BEC5-E5F71071264A}"/>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6380" y="389334"/>
            <a:ext cx="4714280" cy="287655"/>
          </a:xfrm>
          <a:prstGeom prst="rect">
            <a:avLst/>
          </a:prstGeom>
          <a:noFill/>
          <a:ln/>
        </p:spPr>
        <p:txBody>
          <a:bodyPr wrap="none" lIns="0" tIns="0" rIns="0" bIns="0" rtlCol="0" anchor="t"/>
          <a:lstStyle/>
          <a:p>
            <a:pPr marL="0" indent="0" algn="l">
              <a:lnSpc>
                <a:spcPts val="2250"/>
              </a:lnSpc>
              <a:buNone/>
            </a:pPr>
            <a:r>
              <a:rPr lang="en-US" sz="1800" dirty="0">
                <a:solidFill>
                  <a:srgbClr val="2E3C4E"/>
                </a:solidFill>
                <a:latin typeface="Host Grotesk Medium" pitchFamily="34" charset="0"/>
                <a:ea typeface="Host Grotesk Medium" pitchFamily="34" charset="-122"/>
                <a:cs typeface="Host Grotesk Medium" pitchFamily="34" charset="-120"/>
              </a:rPr>
              <a:t>Advantages and Disadvantages of AI Sorting</a:t>
            </a:r>
            <a:endParaRPr lang="en-US" sz="1800" dirty="0"/>
          </a:p>
        </p:txBody>
      </p:sp>
      <p:pic>
        <p:nvPicPr>
          <p:cNvPr id="3" name="Image 0" descr="preencoded.png"/>
          <p:cNvPicPr>
            <a:picLocks noChangeAspect="1"/>
          </p:cNvPicPr>
          <p:nvPr/>
        </p:nvPicPr>
        <p:blipFill>
          <a:blip r:embed="rId3"/>
          <a:stretch>
            <a:fillRect/>
          </a:stretch>
        </p:blipFill>
        <p:spPr>
          <a:xfrm>
            <a:off x="566380" y="918448"/>
            <a:ext cx="6636544" cy="4540687"/>
          </a:xfrm>
          <a:prstGeom prst="rect">
            <a:avLst/>
          </a:prstGeom>
        </p:spPr>
      </p:pic>
      <p:sp>
        <p:nvSpPr>
          <p:cNvPr id="4" name="Text 1"/>
          <p:cNvSpPr/>
          <p:nvPr/>
        </p:nvSpPr>
        <p:spPr>
          <a:xfrm>
            <a:off x="566380" y="5562600"/>
            <a:ext cx="1380530" cy="172641"/>
          </a:xfrm>
          <a:prstGeom prst="rect">
            <a:avLst/>
          </a:prstGeom>
          <a:noFill/>
          <a:ln/>
        </p:spPr>
        <p:txBody>
          <a:bodyPr wrap="none" lIns="0" tIns="0" rIns="0" bIns="0" rtlCol="0" anchor="t"/>
          <a:lstStyle/>
          <a:p>
            <a:pPr marL="0" indent="0" algn="l">
              <a:lnSpc>
                <a:spcPts val="1350"/>
              </a:lnSpc>
              <a:buNone/>
            </a:pPr>
            <a:r>
              <a:rPr lang="en-US" sz="1050" dirty="0">
                <a:solidFill>
                  <a:srgbClr val="2E3C4E"/>
                </a:solidFill>
                <a:latin typeface="Host Grotesk Medium" pitchFamily="34" charset="0"/>
                <a:ea typeface="Host Grotesk Medium" pitchFamily="34" charset="-122"/>
                <a:cs typeface="Host Grotesk Medium" pitchFamily="34" charset="-120"/>
              </a:rPr>
              <a:t>Advantages:</a:t>
            </a:r>
            <a:endParaRPr lang="en-US" sz="1050" dirty="0"/>
          </a:p>
        </p:txBody>
      </p:sp>
      <p:sp>
        <p:nvSpPr>
          <p:cNvPr id="5" name="Shape 2"/>
          <p:cNvSpPr/>
          <p:nvPr/>
        </p:nvSpPr>
        <p:spPr>
          <a:xfrm>
            <a:off x="566380" y="5838706"/>
            <a:ext cx="6636544" cy="573048"/>
          </a:xfrm>
          <a:prstGeom prst="roundRect">
            <a:avLst>
              <a:gd name="adj" fmla="val 6746"/>
            </a:avLst>
          </a:prstGeom>
          <a:solidFill>
            <a:srgbClr val="D9EDF2"/>
          </a:solidFill>
          <a:ln w="7620">
            <a:solidFill>
              <a:srgbClr val="BFD3D8"/>
            </a:solidFill>
            <a:prstDash val="solid"/>
          </a:ln>
        </p:spPr>
      </p:sp>
      <p:sp>
        <p:nvSpPr>
          <p:cNvPr id="6" name="Text 3"/>
          <p:cNvSpPr/>
          <p:nvPr/>
        </p:nvSpPr>
        <p:spPr>
          <a:xfrm>
            <a:off x="666036" y="5938361"/>
            <a:ext cx="1197769" cy="143708"/>
          </a:xfrm>
          <a:prstGeom prst="rect">
            <a:avLst/>
          </a:prstGeom>
          <a:noFill/>
          <a:ln/>
        </p:spPr>
        <p:txBody>
          <a:bodyPr wrap="none" lIns="0" tIns="0" rIns="0" bIns="0" rtlCol="0" anchor="t"/>
          <a:lstStyle/>
          <a:p>
            <a:pPr marL="0" indent="0" algn="l">
              <a:lnSpc>
                <a:spcPts val="1100"/>
              </a:lnSpc>
              <a:buNone/>
            </a:pPr>
            <a:r>
              <a:rPr lang="en-US" sz="900" dirty="0">
                <a:solidFill>
                  <a:srgbClr val="384653"/>
                </a:solidFill>
                <a:latin typeface="Host Grotesk Medium" pitchFamily="34" charset="0"/>
                <a:ea typeface="Host Grotesk Medium" pitchFamily="34" charset="-122"/>
                <a:cs typeface="Host Grotesk Medium" pitchFamily="34" charset="-120"/>
              </a:rPr>
              <a:t>Reduced Manual Effort</a:t>
            </a:r>
            <a:endParaRPr lang="en-US" sz="900" dirty="0"/>
          </a:p>
        </p:txBody>
      </p:sp>
      <p:sp>
        <p:nvSpPr>
          <p:cNvPr id="7" name="Text 4"/>
          <p:cNvSpPr/>
          <p:nvPr/>
        </p:nvSpPr>
        <p:spPr>
          <a:xfrm>
            <a:off x="666036" y="6174105"/>
            <a:ext cx="6437233" cy="137993"/>
          </a:xfrm>
          <a:prstGeom prst="rect">
            <a:avLst/>
          </a:prstGeom>
          <a:noFill/>
          <a:ln/>
        </p:spPr>
        <p:txBody>
          <a:bodyPr wrap="none" lIns="0" tIns="0" rIns="0" bIns="0" rtlCol="0" anchor="t"/>
          <a:lstStyle/>
          <a:p>
            <a:pPr marL="0" indent="0" algn="l">
              <a:lnSpc>
                <a:spcPts val="1050"/>
              </a:lnSpc>
              <a:buNone/>
            </a:pPr>
            <a:r>
              <a:rPr lang="en-US" sz="700" dirty="0">
                <a:solidFill>
                  <a:srgbClr val="384653"/>
                </a:solidFill>
                <a:latin typeface="Roboto" pitchFamily="34" charset="0"/>
                <a:ea typeface="Roboto" pitchFamily="34" charset="-122"/>
                <a:cs typeface="Roboto" pitchFamily="34" charset="-120"/>
              </a:rPr>
              <a:t>Automating the sorting process significantly reduces the need for labor, freeing up human resources for other critical tasks.</a:t>
            </a:r>
            <a:endParaRPr lang="en-US" sz="700" dirty="0"/>
          </a:p>
        </p:txBody>
      </p:sp>
      <p:sp>
        <p:nvSpPr>
          <p:cNvPr id="8" name="Shape 5"/>
          <p:cNvSpPr/>
          <p:nvPr/>
        </p:nvSpPr>
        <p:spPr>
          <a:xfrm>
            <a:off x="566380" y="6503789"/>
            <a:ext cx="6636544" cy="573048"/>
          </a:xfrm>
          <a:prstGeom prst="roundRect">
            <a:avLst>
              <a:gd name="adj" fmla="val 6746"/>
            </a:avLst>
          </a:prstGeom>
          <a:solidFill>
            <a:srgbClr val="D9EDF2"/>
          </a:solidFill>
          <a:ln w="7620">
            <a:solidFill>
              <a:srgbClr val="BFD3D8"/>
            </a:solidFill>
            <a:prstDash val="solid"/>
          </a:ln>
        </p:spPr>
      </p:sp>
      <p:sp>
        <p:nvSpPr>
          <p:cNvPr id="9" name="Text 6"/>
          <p:cNvSpPr/>
          <p:nvPr/>
        </p:nvSpPr>
        <p:spPr>
          <a:xfrm>
            <a:off x="666036" y="6603444"/>
            <a:ext cx="1150501" cy="143708"/>
          </a:xfrm>
          <a:prstGeom prst="rect">
            <a:avLst/>
          </a:prstGeom>
          <a:noFill/>
          <a:ln/>
        </p:spPr>
        <p:txBody>
          <a:bodyPr wrap="none" lIns="0" tIns="0" rIns="0" bIns="0" rtlCol="0" anchor="t"/>
          <a:lstStyle/>
          <a:p>
            <a:pPr marL="0" indent="0" algn="l">
              <a:lnSpc>
                <a:spcPts val="1100"/>
              </a:lnSpc>
              <a:buNone/>
            </a:pPr>
            <a:r>
              <a:rPr lang="en-US" sz="900" dirty="0">
                <a:solidFill>
                  <a:srgbClr val="384653"/>
                </a:solidFill>
                <a:latin typeface="Host Grotesk Medium" pitchFamily="34" charset="0"/>
                <a:ea typeface="Host Grotesk Medium" pitchFamily="34" charset="-122"/>
                <a:cs typeface="Host Grotesk Medium" pitchFamily="34" charset="-120"/>
              </a:rPr>
              <a:t>Fast and Reliable</a:t>
            </a:r>
            <a:endParaRPr lang="en-US" sz="900" dirty="0"/>
          </a:p>
        </p:txBody>
      </p:sp>
      <p:sp>
        <p:nvSpPr>
          <p:cNvPr id="10" name="Text 7"/>
          <p:cNvSpPr/>
          <p:nvPr/>
        </p:nvSpPr>
        <p:spPr>
          <a:xfrm>
            <a:off x="666036" y="6839188"/>
            <a:ext cx="6437233" cy="137993"/>
          </a:xfrm>
          <a:prstGeom prst="rect">
            <a:avLst/>
          </a:prstGeom>
          <a:noFill/>
          <a:ln/>
        </p:spPr>
        <p:txBody>
          <a:bodyPr wrap="none" lIns="0" tIns="0" rIns="0" bIns="0" rtlCol="0" anchor="t"/>
          <a:lstStyle/>
          <a:p>
            <a:pPr marL="0" indent="0" algn="l">
              <a:lnSpc>
                <a:spcPts val="1050"/>
              </a:lnSpc>
              <a:buNone/>
            </a:pPr>
            <a:r>
              <a:rPr lang="en-US" sz="700" dirty="0">
                <a:solidFill>
                  <a:srgbClr val="384653"/>
                </a:solidFill>
                <a:latin typeface="Roboto" pitchFamily="34" charset="0"/>
                <a:ea typeface="Roboto" pitchFamily="34" charset="-122"/>
                <a:cs typeface="Roboto" pitchFamily="34" charset="-120"/>
              </a:rPr>
              <a:t>The system performs sorting at high speeds with consistent accuracy, outperforming manual methods in both pace and precision.</a:t>
            </a:r>
            <a:endParaRPr lang="en-US" sz="700" dirty="0"/>
          </a:p>
        </p:txBody>
      </p:sp>
      <p:sp>
        <p:nvSpPr>
          <p:cNvPr id="11" name="Shape 8"/>
          <p:cNvSpPr/>
          <p:nvPr/>
        </p:nvSpPr>
        <p:spPr>
          <a:xfrm>
            <a:off x="566380" y="7168872"/>
            <a:ext cx="6636544" cy="573048"/>
          </a:xfrm>
          <a:prstGeom prst="roundRect">
            <a:avLst>
              <a:gd name="adj" fmla="val 6746"/>
            </a:avLst>
          </a:prstGeom>
          <a:solidFill>
            <a:srgbClr val="D9EDF2"/>
          </a:solidFill>
          <a:ln w="7620">
            <a:solidFill>
              <a:srgbClr val="BFD3D8"/>
            </a:solidFill>
            <a:prstDash val="solid"/>
          </a:ln>
        </p:spPr>
      </p:sp>
      <p:sp>
        <p:nvSpPr>
          <p:cNvPr id="12" name="Text 9"/>
          <p:cNvSpPr/>
          <p:nvPr/>
        </p:nvSpPr>
        <p:spPr>
          <a:xfrm>
            <a:off x="666036" y="7268527"/>
            <a:ext cx="1203246" cy="143708"/>
          </a:xfrm>
          <a:prstGeom prst="rect">
            <a:avLst/>
          </a:prstGeom>
          <a:noFill/>
          <a:ln/>
        </p:spPr>
        <p:txBody>
          <a:bodyPr wrap="none" lIns="0" tIns="0" rIns="0" bIns="0" rtlCol="0" anchor="t"/>
          <a:lstStyle/>
          <a:p>
            <a:pPr marL="0" indent="0" algn="l">
              <a:lnSpc>
                <a:spcPts val="1100"/>
              </a:lnSpc>
              <a:buNone/>
            </a:pPr>
            <a:r>
              <a:rPr lang="en-US" sz="900" dirty="0">
                <a:solidFill>
                  <a:srgbClr val="384653"/>
                </a:solidFill>
                <a:latin typeface="Host Grotesk Medium" pitchFamily="34" charset="0"/>
                <a:ea typeface="Host Grotesk Medium" pitchFamily="34" charset="-122"/>
                <a:cs typeface="Host Grotesk Medium" pitchFamily="34" charset="-120"/>
              </a:rPr>
              <a:t>User-Friendly Interface</a:t>
            </a:r>
            <a:endParaRPr lang="en-US" sz="900" dirty="0"/>
          </a:p>
        </p:txBody>
      </p:sp>
      <p:sp>
        <p:nvSpPr>
          <p:cNvPr id="13" name="Text 10"/>
          <p:cNvSpPr/>
          <p:nvPr/>
        </p:nvSpPr>
        <p:spPr>
          <a:xfrm>
            <a:off x="666036" y="7504271"/>
            <a:ext cx="6437233" cy="137993"/>
          </a:xfrm>
          <a:prstGeom prst="rect">
            <a:avLst/>
          </a:prstGeom>
          <a:noFill/>
          <a:ln/>
        </p:spPr>
        <p:txBody>
          <a:bodyPr wrap="none" lIns="0" tIns="0" rIns="0" bIns="0" rtlCol="0" anchor="t"/>
          <a:lstStyle/>
          <a:p>
            <a:pPr marL="0" indent="0" algn="l">
              <a:lnSpc>
                <a:spcPts val="1050"/>
              </a:lnSpc>
              <a:buNone/>
            </a:pPr>
            <a:r>
              <a:rPr lang="en-US" sz="700" dirty="0">
                <a:solidFill>
                  <a:srgbClr val="384653"/>
                </a:solidFill>
                <a:latin typeface="Roboto" pitchFamily="34" charset="0"/>
                <a:ea typeface="Roboto" pitchFamily="34" charset="-122"/>
                <a:cs typeface="Roboto" pitchFamily="34" charset="-120"/>
              </a:rPr>
              <a:t>Designed for ease of use, the web application requires minimal training, making it accessible to a wide range of users.</a:t>
            </a:r>
            <a:endParaRPr lang="en-US" sz="700" dirty="0"/>
          </a:p>
        </p:txBody>
      </p:sp>
      <p:sp>
        <p:nvSpPr>
          <p:cNvPr id="14" name="Shape 11"/>
          <p:cNvSpPr/>
          <p:nvPr/>
        </p:nvSpPr>
        <p:spPr>
          <a:xfrm>
            <a:off x="566380" y="7833955"/>
            <a:ext cx="6636544" cy="573048"/>
          </a:xfrm>
          <a:prstGeom prst="roundRect">
            <a:avLst>
              <a:gd name="adj" fmla="val 6746"/>
            </a:avLst>
          </a:prstGeom>
          <a:solidFill>
            <a:srgbClr val="D9EDF2"/>
          </a:solidFill>
          <a:ln w="7620">
            <a:solidFill>
              <a:srgbClr val="BFD3D8"/>
            </a:solidFill>
            <a:prstDash val="solid"/>
          </a:ln>
        </p:spPr>
      </p:sp>
      <p:sp>
        <p:nvSpPr>
          <p:cNvPr id="15" name="Text 12"/>
          <p:cNvSpPr/>
          <p:nvPr/>
        </p:nvSpPr>
        <p:spPr>
          <a:xfrm>
            <a:off x="666036" y="7933611"/>
            <a:ext cx="1658303" cy="143708"/>
          </a:xfrm>
          <a:prstGeom prst="rect">
            <a:avLst/>
          </a:prstGeom>
          <a:noFill/>
          <a:ln/>
        </p:spPr>
        <p:txBody>
          <a:bodyPr wrap="none" lIns="0" tIns="0" rIns="0" bIns="0" rtlCol="0" anchor="t"/>
          <a:lstStyle/>
          <a:p>
            <a:pPr marL="0" indent="0" algn="l">
              <a:lnSpc>
                <a:spcPts val="1100"/>
              </a:lnSpc>
              <a:buNone/>
            </a:pPr>
            <a:r>
              <a:rPr lang="en-US" sz="900" dirty="0">
                <a:solidFill>
                  <a:srgbClr val="384653"/>
                </a:solidFill>
                <a:latin typeface="Host Grotesk Medium" pitchFamily="34" charset="0"/>
                <a:ea typeface="Host Grotesk Medium" pitchFamily="34" charset="-122"/>
                <a:cs typeface="Host Grotesk Medium" pitchFamily="34" charset="-120"/>
              </a:rPr>
              <a:t>Reduced Time and Labor Costs</a:t>
            </a:r>
            <a:endParaRPr lang="en-US" sz="900" dirty="0"/>
          </a:p>
        </p:txBody>
      </p:sp>
      <p:sp>
        <p:nvSpPr>
          <p:cNvPr id="16" name="Text 13"/>
          <p:cNvSpPr/>
          <p:nvPr/>
        </p:nvSpPr>
        <p:spPr>
          <a:xfrm>
            <a:off x="666036" y="8169354"/>
            <a:ext cx="6437233" cy="137993"/>
          </a:xfrm>
          <a:prstGeom prst="rect">
            <a:avLst/>
          </a:prstGeom>
          <a:noFill/>
          <a:ln/>
        </p:spPr>
        <p:txBody>
          <a:bodyPr wrap="none" lIns="0" tIns="0" rIns="0" bIns="0" rtlCol="0" anchor="t"/>
          <a:lstStyle/>
          <a:p>
            <a:pPr marL="0" indent="0" algn="l">
              <a:lnSpc>
                <a:spcPts val="1050"/>
              </a:lnSpc>
              <a:buNone/>
            </a:pPr>
            <a:r>
              <a:rPr lang="en-US" sz="700" dirty="0">
                <a:solidFill>
                  <a:srgbClr val="384653"/>
                </a:solidFill>
                <a:latin typeface="Roboto" pitchFamily="34" charset="0"/>
                <a:ea typeface="Roboto" pitchFamily="34" charset="-122"/>
                <a:cs typeface="Roboto" pitchFamily="34" charset="-120"/>
              </a:rPr>
              <a:t>By automating, the project cuts down on operational time and associated labor expenses, increasing overall profitability.</a:t>
            </a:r>
            <a:endParaRPr lang="en-US" sz="700" dirty="0"/>
          </a:p>
        </p:txBody>
      </p:sp>
      <p:pic>
        <p:nvPicPr>
          <p:cNvPr id="17" name="Image 1" descr="preencoded.png"/>
          <p:cNvPicPr>
            <a:picLocks noChangeAspect="1"/>
          </p:cNvPicPr>
          <p:nvPr/>
        </p:nvPicPr>
        <p:blipFill>
          <a:blip r:embed="rId4"/>
          <a:stretch>
            <a:fillRect/>
          </a:stretch>
        </p:blipFill>
        <p:spPr>
          <a:xfrm>
            <a:off x="7435096" y="918448"/>
            <a:ext cx="6636544" cy="4540687"/>
          </a:xfrm>
          <a:prstGeom prst="rect">
            <a:avLst/>
          </a:prstGeom>
        </p:spPr>
      </p:pic>
      <p:sp>
        <p:nvSpPr>
          <p:cNvPr id="18" name="Text 14"/>
          <p:cNvSpPr/>
          <p:nvPr/>
        </p:nvSpPr>
        <p:spPr>
          <a:xfrm>
            <a:off x="7435096" y="5562600"/>
            <a:ext cx="1380530" cy="172641"/>
          </a:xfrm>
          <a:prstGeom prst="rect">
            <a:avLst/>
          </a:prstGeom>
          <a:noFill/>
          <a:ln/>
        </p:spPr>
        <p:txBody>
          <a:bodyPr wrap="none" lIns="0" tIns="0" rIns="0" bIns="0" rtlCol="0" anchor="t"/>
          <a:lstStyle/>
          <a:p>
            <a:pPr marL="0" indent="0" algn="l">
              <a:lnSpc>
                <a:spcPts val="1350"/>
              </a:lnSpc>
              <a:buNone/>
            </a:pPr>
            <a:r>
              <a:rPr lang="en-US" sz="1050" dirty="0">
                <a:solidFill>
                  <a:srgbClr val="2E3C4E"/>
                </a:solidFill>
                <a:latin typeface="Host Grotesk Medium" pitchFamily="34" charset="0"/>
                <a:ea typeface="Host Grotesk Medium" pitchFamily="34" charset="-122"/>
                <a:cs typeface="Host Grotesk Medium" pitchFamily="34" charset="-120"/>
              </a:rPr>
              <a:t>Disadvantages:</a:t>
            </a:r>
            <a:endParaRPr lang="en-US" sz="1050" dirty="0"/>
          </a:p>
        </p:txBody>
      </p:sp>
      <p:sp>
        <p:nvSpPr>
          <p:cNvPr id="19" name="Shape 15"/>
          <p:cNvSpPr/>
          <p:nvPr/>
        </p:nvSpPr>
        <p:spPr>
          <a:xfrm>
            <a:off x="7435096" y="5838706"/>
            <a:ext cx="6636544" cy="573048"/>
          </a:xfrm>
          <a:prstGeom prst="roundRect">
            <a:avLst>
              <a:gd name="adj" fmla="val 6746"/>
            </a:avLst>
          </a:prstGeom>
          <a:solidFill>
            <a:srgbClr val="D9EDF2"/>
          </a:solidFill>
          <a:ln w="7620">
            <a:solidFill>
              <a:srgbClr val="BFD3D8"/>
            </a:solidFill>
            <a:prstDash val="solid"/>
          </a:ln>
        </p:spPr>
      </p:sp>
      <p:sp>
        <p:nvSpPr>
          <p:cNvPr id="20" name="Text 16"/>
          <p:cNvSpPr/>
          <p:nvPr/>
        </p:nvSpPr>
        <p:spPr>
          <a:xfrm>
            <a:off x="7534751" y="5938361"/>
            <a:ext cx="1600081" cy="143708"/>
          </a:xfrm>
          <a:prstGeom prst="rect">
            <a:avLst/>
          </a:prstGeom>
          <a:noFill/>
          <a:ln/>
        </p:spPr>
        <p:txBody>
          <a:bodyPr wrap="none" lIns="0" tIns="0" rIns="0" bIns="0" rtlCol="0" anchor="t"/>
          <a:lstStyle/>
          <a:p>
            <a:pPr marL="0" indent="0" algn="l">
              <a:lnSpc>
                <a:spcPts val="1100"/>
              </a:lnSpc>
              <a:buNone/>
            </a:pPr>
            <a:r>
              <a:rPr lang="en-US" sz="900" dirty="0">
                <a:solidFill>
                  <a:srgbClr val="384653"/>
                </a:solidFill>
                <a:latin typeface="Host Grotesk Medium" pitchFamily="34" charset="0"/>
                <a:ea typeface="Host Grotesk Medium" pitchFamily="34" charset="-122"/>
                <a:cs typeface="Host Grotesk Medium" pitchFamily="34" charset="-120"/>
              </a:rPr>
              <a:t>Dependency on Image Quality</a:t>
            </a:r>
            <a:endParaRPr lang="en-US" sz="900" dirty="0"/>
          </a:p>
        </p:txBody>
      </p:sp>
      <p:sp>
        <p:nvSpPr>
          <p:cNvPr id="21" name="Text 17"/>
          <p:cNvSpPr/>
          <p:nvPr/>
        </p:nvSpPr>
        <p:spPr>
          <a:xfrm>
            <a:off x="7534751" y="6174105"/>
            <a:ext cx="6437233" cy="137993"/>
          </a:xfrm>
          <a:prstGeom prst="rect">
            <a:avLst/>
          </a:prstGeom>
          <a:noFill/>
          <a:ln/>
        </p:spPr>
        <p:txBody>
          <a:bodyPr wrap="none" lIns="0" tIns="0" rIns="0" bIns="0" rtlCol="0" anchor="t"/>
          <a:lstStyle/>
          <a:p>
            <a:pPr marL="0" indent="0" algn="l">
              <a:lnSpc>
                <a:spcPts val="1050"/>
              </a:lnSpc>
              <a:buNone/>
            </a:pPr>
            <a:r>
              <a:rPr lang="en-US" sz="700" dirty="0">
                <a:solidFill>
                  <a:srgbClr val="384653"/>
                </a:solidFill>
                <a:latin typeface="Roboto" pitchFamily="34" charset="0"/>
                <a:ea typeface="Roboto" pitchFamily="34" charset="-122"/>
                <a:cs typeface="Roboto" pitchFamily="34" charset="-120"/>
              </a:rPr>
              <a:t>The system's performance is highly reliant on the clarity and quality of the input images; poor images can lead to inaccuracies.</a:t>
            </a:r>
            <a:endParaRPr lang="en-US" sz="700" dirty="0"/>
          </a:p>
        </p:txBody>
      </p:sp>
      <p:sp>
        <p:nvSpPr>
          <p:cNvPr id="22" name="Shape 18"/>
          <p:cNvSpPr/>
          <p:nvPr/>
        </p:nvSpPr>
        <p:spPr>
          <a:xfrm>
            <a:off x="7435096" y="6503789"/>
            <a:ext cx="6636544" cy="573048"/>
          </a:xfrm>
          <a:prstGeom prst="roundRect">
            <a:avLst>
              <a:gd name="adj" fmla="val 6746"/>
            </a:avLst>
          </a:prstGeom>
          <a:solidFill>
            <a:srgbClr val="D9EDF2"/>
          </a:solidFill>
          <a:ln w="7620">
            <a:solidFill>
              <a:srgbClr val="BFD3D8"/>
            </a:solidFill>
            <a:prstDash val="solid"/>
          </a:ln>
        </p:spPr>
      </p:sp>
      <p:sp>
        <p:nvSpPr>
          <p:cNvPr id="23" name="Text 19"/>
          <p:cNvSpPr/>
          <p:nvPr/>
        </p:nvSpPr>
        <p:spPr>
          <a:xfrm>
            <a:off x="7534751" y="6603444"/>
            <a:ext cx="1544241" cy="143708"/>
          </a:xfrm>
          <a:prstGeom prst="rect">
            <a:avLst/>
          </a:prstGeom>
          <a:noFill/>
          <a:ln/>
        </p:spPr>
        <p:txBody>
          <a:bodyPr wrap="none" lIns="0" tIns="0" rIns="0" bIns="0" rtlCol="0" anchor="t"/>
          <a:lstStyle/>
          <a:p>
            <a:pPr marL="0" indent="0" algn="l">
              <a:lnSpc>
                <a:spcPts val="1100"/>
              </a:lnSpc>
              <a:buNone/>
            </a:pPr>
            <a:r>
              <a:rPr lang="en-US" sz="900" dirty="0">
                <a:solidFill>
                  <a:srgbClr val="384653"/>
                </a:solidFill>
                <a:latin typeface="Host Grotesk Medium" pitchFamily="34" charset="0"/>
                <a:ea typeface="Host Grotesk Medium" pitchFamily="34" charset="-122"/>
                <a:cs typeface="Host Grotesk Medium" pitchFamily="34" charset="-120"/>
              </a:rPr>
              <a:t>Limited to Trained Categories</a:t>
            </a:r>
            <a:endParaRPr lang="en-US" sz="900" dirty="0"/>
          </a:p>
        </p:txBody>
      </p:sp>
      <p:sp>
        <p:nvSpPr>
          <p:cNvPr id="24" name="Text 20"/>
          <p:cNvSpPr/>
          <p:nvPr/>
        </p:nvSpPr>
        <p:spPr>
          <a:xfrm>
            <a:off x="7534751" y="6839188"/>
            <a:ext cx="6437233" cy="137993"/>
          </a:xfrm>
          <a:prstGeom prst="rect">
            <a:avLst/>
          </a:prstGeom>
          <a:noFill/>
          <a:ln/>
        </p:spPr>
        <p:txBody>
          <a:bodyPr wrap="none" lIns="0" tIns="0" rIns="0" bIns="0" rtlCol="0" anchor="t"/>
          <a:lstStyle/>
          <a:p>
            <a:pPr marL="0" indent="0" algn="l">
              <a:lnSpc>
                <a:spcPts val="1050"/>
              </a:lnSpc>
              <a:buNone/>
            </a:pPr>
            <a:r>
              <a:rPr lang="en-US" sz="700" dirty="0">
                <a:solidFill>
                  <a:srgbClr val="384653"/>
                </a:solidFill>
                <a:latin typeface="Roboto" pitchFamily="34" charset="0"/>
                <a:ea typeface="Roboto" pitchFamily="34" charset="-122"/>
                <a:cs typeface="Roboto" pitchFamily="34" charset="-120"/>
              </a:rPr>
              <a:t>The model can only classify types of produce and conditions it has been specifically trained on, limiting its versatility without further training.</a:t>
            </a:r>
            <a:endParaRPr lang="en-US" sz="700" dirty="0"/>
          </a:p>
        </p:txBody>
      </p:sp>
      <p:sp>
        <p:nvSpPr>
          <p:cNvPr id="25" name="Shape 21"/>
          <p:cNvSpPr/>
          <p:nvPr/>
        </p:nvSpPr>
        <p:spPr>
          <a:xfrm>
            <a:off x="7435096" y="7168872"/>
            <a:ext cx="6636544" cy="573048"/>
          </a:xfrm>
          <a:prstGeom prst="roundRect">
            <a:avLst>
              <a:gd name="adj" fmla="val 6746"/>
            </a:avLst>
          </a:prstGeom>
          <a:solidFill>
            <a:srgbClr val="D9EDF2"/>
          </a:solidFill>
          <a:ln w="7620">
            <a:solidFill>
              <a:srgbClr val="BFD3D8"/>
            </a:solidFill>
            <a:prstDash val="solid"/>
          </a:ln>
        </p:spPr>
      </p:sp>
      <p:sp>
        <p:nvSpPr>
          <p:cNvPr id="26" name="Text 22"/>
          <p:cNvSpPr/>
          <p:nvPr/>
        </p:nvSpPr>
        <p:spPr>
          <a:xfrm>
            <a:off x="7534751" y="7268527"/>
            <a:ext cx="1346835" cy="143708"/>
          </a:xfrm>
          <a:prstGeom prst="rect">
            <a:avLst/>
          </a:prstGeom>
          <a:noFill/>
          <a:ln/>
        </p:spPr>
        <p:txBody>
          <a:bodyPr wrap="none" lIns="0" tIns="0" rIns="0" bIns="0" rtlCol="0" anchor="t"/>
          <a:lstStyle/>
          <a:p>
            <a:pPr marL="0" indent="0" algn="l">
              <a:lnSpc>
                <a:spcPts val="1100"/>
              </a:lnSpc>
              <a:buNone/>
            </a:pPr>
            <a:r>
              <a:rPr lang="en-US" sz="900" dirty="0">
                <a:solidFill>
                  <a:srgbClr val="384653"/>
                </a:solidFill>
                <a:latin typeface="Host Grotesk Medium" pitchFamily="34" charset="0"/>
                <a:ea typeface="Host Grotesk Medium" pitchFamily="34" charset="-122"/>
                <a:cs typeface="Host Grotesk Medium" pitchFamily="34" charset="-120"/>
              </a:rPr>
              <a:t>Requires Regular Updates</a:t>
            </a:r>
            <a:endParaRPr lang="en-US" sz="900" dirty="0"/>
          </a:p>
        </p:txBody>
      </p:sp>
      <p:sp>
        <p:nvSpPr>
          <p:cNvPr id="27" name="Text 23"/>
          <p:cNvSpPr/>
          <p:nvPr/>
        </p:nvSpPr>
        <p:spPr>
          <a:xfrm>
            <a:off x="7534751" y="7504271"/>
            <a:ext cx="6437233" cy="137993"/>
          </a:xfrm>
          <a:prstGeom prst="rect">
            <a:avLst/>
          </a:prstGeom>
          <a:noFill/>
          <a:ln/>
        </p:spPr>
        <p:txBody>
          <a:bodyPr wrap="none" lIns="0" tIns="0" rIns="0" bIns="0" rtlCol="0" anchor="t"/>
          <a:lstStyle/>
          <a:p>
            <a:pPr marL="0" indent="0" algn="l">
              <a:lnSpc>
                <a:spcPts val="1050"/>
              </a:lnSpc>
              <a:buNone/>
            </a:pPr>
            <a:r>
              <a:rPr lang="en-US" sz="700" dirty="0">
                <a:solidFill>
                  <a:srgbClr val="384653"/>
                </a:solidFill>
                <a:latin typeface="Roboto" pitchFamily="34" charset="0"/>
                <a:ea typeface="Roboto" pitchFamily="34" charset="-122"/>
                <a:cs typeface="Roboto" pitchFamily="34" charset="-120"/>
              </a:rPr>
              <a:t>To remain effective and accurate, the system necessitates periodic updates with new datasets to account for new produce types or variations in rot.</a:t>
            </a:r>
            <a:endParaRPr lang="en-US" sz="700" dirty="0"/>
          </a:p>
        </p:txBody>
      </p:sp>
      <p:sp>
        <p:nvSpPr>
          <p:cNvPr id="31" name="Rectangle 30">
            <a:extLst>
              <a:ext uri="{FF2B5EF4-FFF2-40B4-BE49-F238E27FC236}">
                <a16:creationId xmlns:a16="http://schemas.microsoft.com/office/drawing/2014/main" id="{BBBFD368-D61E-0CFC-6ADC-869604C18194}"/>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43119"/>
            <a:ext cx="10937796"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Broad Applications of Smart Sorting Technology</a:t>
            </a:r>
            <a:endParaRPr lang="en-US" sz="3900" dirty="0"/>
          </a:p>
        </p:txBody>
      </p:sp>
      <p:pic>
        <p:nvPicPr>
          <p:cNvPr id="3" name="Image 0" descr="preencoded.png"/>
          <p:cNvPicPr>
            <a:picLocks noChangeAspect="1"/>
          </p:cNvPicPr>
          <p:nvPr/>
        </p:nvPicPr>
        <p:blipFill>
          <a:blip r:embed="rId3"/>
          <a:stretch>
            <a:fillRect/>
          </a:stretch>
        </p:blipFill>
        <p:spPr>
          <a:xfrm>
            <a:off x="793790" y="2160032"/>
            <a:ext cx="496133" cy="496133"/>
          </a:xfrm>
          <a:prstGeom prst="rect">
            <a:avLst/>
          </a:prstGeom>
        </p:spPr>
      </p:pic>
      <p:sp>
        <p:nvSpPr>
          <p:cNvPr id="4" name="Text 1"/>
          <p:cNvSpPr/>
          <p:nvPr/>
        </p:nvSpPr>
        <p:spPr>
          <a:xfrm>
            <a:off x="793790" y="290417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Agriculture Industries</a:t>
            </a:r>
            <a:endParaRPr lang="en-US" sz="1950" dirty="0"/>
          </a:p>
        </p:txBody>
      </p:sp>
      <p:sp>
        <p:nvSpPr>
          <p:cNvPr id="5" name="Text 2"/>
          <p:cNvSpPr/>
          <p:nvPr/>
        </p:nvSpPr>
        <p:spPr>
          <a:xfrm>
            <a:off x="793790" y="3333393"/>
            <a:ext cx="4182189"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From harvesting to packing, AI sorting can optimize initial quality checks, ensuring only healthy produce enters the supply chain.</a:t>
            </a:r>
            <a:endParaRPr lang="en-US" sz="1550" dirty="0"/>
          </a:p>
        </p:txBody>
      </p:sp>
      <p:pic>
        <p:nvPicPr>
          <p:cNvPr id="6" name="Image 1" descr="preencoded.png"/>
          <p:cNvPicPr>
            <a:picLocks noChangeAspect="1"/>
          </p:cNvPicPr>
          <p:nvPr/>
        </p:nvPicPr>
        <p:blipFill>
          <a:blip r:embed="rId4"/>
          <a:stretch>
            <a:fillRect/>
          </a:stretch>
        </p:blipFill>
        <p:spPr>
          <a:xfrm>
            <a:off x="5223986" y="2160032"/>
            <a:ext cx="496133" cy="496133"/>
          </a:xfrm>
          <a:prstGeom prst="rect">
            <a:avLst/>
          </a:prstGeom>
        </p:spPr>
      </p:pic>
      <p:sp>
        <p:nvSpPr>
          <p:cNvPr id="7" name="Text 3"/>
          <p:cNvSpPr/>
          <p:nvPr/>
        </p:nvSpPr>
        <p:spPr>
          <a:xfrm>
            <a:off x="5223986" y="2904173"/>
            <a:ext cx="2489240"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Food Processing Units</a:t>
            </a:r>
            <a:endParaRPr lang="en-US" sz="1950" dirty="0"/>
          </a:p>
        </p:txBody>
      </p:sp>
      <p:sp>
        <p:nvSpPr>
          <p:cNvPr id="8" name="Text 4"/>
          <p:cNvSpPr/>
          <p:nvPr/>
        </p:nvSpPr>
        <p:spPr>
          <a:xfrm>
            <a:off x="5223986" y="3333393"/>
            <a:ext cx="4182308"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Essential for maintaining high food safety standards and efficient production lines by quickly identifying and removing substandard items.</a:t>
            </a:r>
            <a:endParaRPr lang="en-US" sz="1550" dirty="0"/>
          </a:p>
        </p:txBody>
      </p:sp>
      <p:pic>
        <p:nvPicPr>
          <p:cNvPr id="9" name="Image 2" descr="preencoded.png"/>
          <p:cNvPicPr>
            <a:picLocks noChangeAspect="1"/>
          </p:cNvPicPr>
          <p:nvPr/>
        </p:nvPicPr>
        <p:blipFill>
          <a:blip r:embed="rId5"/>
          <a:stretch>
            <a:fillRect/>
          </a:stretch>
        </p:blipFill>
        <p:spPr>
          <a:xfrm>
            <a:off x="9654302" y="2160032"/>
            <a:ext cx="496133" cy="496133"/>
          </a:xfrm>
          <a:prstGeom prst="rect">
            <a:avLst/>
          </a:prstGeom>
        </p:spPr>
      </p:pic>
      <p:sp>
        <p:nvSpPr>
          <p:cNvPr id="10" name="Text 5"/>
          <p:cNvSpPr/>
          <p:nvPr/>
        </p:nvSpPr>
        <p:spPr>
          <a:xfrm>
            <a:off x="9654302" y="2904173"/>
            <a:ext cx="3615928"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Grocery Stores &amp; Supermarkets</a:t>
            </a:r>
            <a:endParaRPr lang="en-US" sz="1950" dirty="0"/>
          </a:p>
        </p:txBody>
      </p:sp>
      <p:sp>
        <p:nvSpPr>
          <p:cNvPr id="11" name="Text 6"/>
          <p:cNvSpPr/>
          <p:nvPr/>
        </p:nvSpPr>
        <p:spPr>
          <a:xfrm>
            <a:off x="9654302" y="3333393"/>
            <a:ext cx="4182308"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Enhances shelf life and customer satisfaction by ensuring only fresh, high-quality produce is displayed and sold.</a:t>
            </a:r>
            <a:endParaRPr lang="en-US" sz="1550" dirty="0"/>
          </a:p>
        </p:txBody>
      </p:sp>
      <p:pic>
        <p:nvPicPr>
          <p:cNvPr id="12" name="Image 3" descr="preencoded.png"/>
          <p:cNvPicPr>
            <a:picLocks noChangeAspect="1"/>
          </p:cNvPicPr>
          <p:nvPr/>
        </p:nvPicPr>
        <p:blipFill>
          <a:blip r:embed="rId6"/>
          <a:stretch>
            <a:fillRect/>
          </a:stretch>
        </p:blipFill>
        <p:spPr>
          <a:xfrm>
            <a:off x="793790" y="5020151"/>
            <a:ext cx="496133" cy="496133"/>
          </a:xfrm>
          <a:prstGeom prst="rect">
            <a:avLst/>
          </a:prstGeom>
        </p:spPr>
      </p:pic>
      <p:sp>
        <p:nvSpPr>
          <p:cNvPr id="13" name="Text 7"/>
          <p:cNvSpPr/>
          <p:nvPr/>
        </p:nvSpPr>
        <p:spPr>
          <a:xfrm>
            <a:off x="793790" y="5764292"/>
            <a:ext cx="3211473"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Quality Control in Packaging</a:t>
            </a:r>
            <a:endParaRPr lang="en-US" sz="1950" dirty="0"/>
          </a:p>
        </p:txBody>
      </p:sp>
      <p:sp>
        <p:nvSpPr>
          <p:cNvPr id="14" name="Text 8"/>
          <p:cNvSpPr/>
          <p:nvPr/>
        </p:nvSpPr>
        <p:spPr>
          <a:xfrm>
            <a:off x="793790" y="6193512"/>
            <a:ext cx="4182189"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Automates final inspection before packaging, reducing human error and preventing defective products from reaching consumers.</a:t>
            </a:r>
            <a:endParaRPr lang="en-US" sz="1550" dirty="0"/>
          </a:p>
        </p:txBody>
      </p:sp>
      <p:pic>
        <p:nvPicPr>
          <p:cNvPr id="15" name="Image 4" descr="preencoded.png"/>
          <p:cNvPicPr>
            <a:picLocks noChangeAspect="1"/>
          </p:cNvPicPr>
          <p:nvPr/>
        </p:nvPicPr>
        <p:blipFill>
          <a:blip r:embed="rId7"/>
          <a:stretch>
            <a:fillRect/>
          </a:stretch>
        </p:blipFill>
        <p:spPr>
          <a:xfrm>
            <a:off x="5223986" y="5020151"/>
            <a:ext cx="496133" cy="496133"/>
          </a:xfrm>
          <a:prstGeom prst="rect">
            <a:avLst/>
          </a:prstGeom>
        </p:spPr>
      </p:pic>
      <p:sp>
        <p:nvSpPr>
          <p:cNvPr id="16" name="Text 9"/>
          <p:cNvSpPr/>
          <p:nvPr/>
        </p:nvSpPr>
        <p:spPr>
          <a:xfrm>
            <a:off x="5223986" y="5764292"/>
            <a:ext cx="3656409"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Restaurants &amp; Catering Services</a:t>
            </a:r>
            <a:endParaRPr lang="en-US" sz="1950" dirty="0"/>
          </a:p>
        </p:txBody>
      </p:sp>
      <p:sp>
        <p:nvSpPr>
          <p:cNvPr id="17" name="Text 10"/>
          <p:cNvSpPr/>
          <p:nvPr/>
        </p:nvSpPr>
        <p:spPr>
          <a:xfrm>
            <a:off x="5223986" y="6193512"/>
            <a:ext cx="4182308"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Ensures that only the freshest ingredients are used, upholding culinary standards and reducing waste in food preparation.</a:t>
            </a:r>
            <a:endParaRPr lang="en-US" sz="1550" dirty="0"/>
          </a:p>
        </p:txBody>
      </p:sp>
      <p:sp>
        <p:nvSpPr>
          <p:cNvPr id="21" name="Rectangle 20">
            <a:extLst>
              <a:ext uri="{FF2B5EF4-FFF2-40B4-BE49-F238E27FC236}">
                <a16:creationId xmlns:a16="http://schemas.microsoft.com/office/drawing/2014/main" id="{3EF94980-F96D-D8BF-89EA-04CD7A57FFC2}"/>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14958"/>
            <a:ext cx="7112079" cy="589121"/>
          </a:xfrm>
          <a:prstGeom prst="rect">
            <a:avLst/>
          </a:prstGeom>
          <a:noFill/>
          <a:ln/>
        </p:spPr>
        <p:txBody>
          <a:bodyPr wrap="none" lIns="0" tIns="0" rIns="0" bIns="0" rtlCol="0" anchor="t"/>
          <a:lstStyle/>
          <a:p>
            <a:pPr marL="0" indent="0" algn="l">
              <a:lnSpc>
                <a:spcPts val="4600"/>
              </a:lnSpc>
              <a:buNone/>
            </a:pPr>
            <a:r>
              <a:rPr lang="en-US" sz="3700" dirty="0">
                <a:solidFill>
                  <a:srgbClr val="2E3C4E"/>
                </a:solidFill>
                <a:latin typeface="Host Grotesk Medium" pitchFamily="34" charset="0"/>
                <a:ea typeface="Host Grotesk Medium" pitchFamily="34" charset="-122"/>
                <a:cs typeface="Host Grotesk Medium" pitchFamily="34" charset="-120"/>
              </a:rPr>
              <a:t>Future Scope and Enhancements</a:t>
            </a:r>
            <a:endParaRPr lang="en-US" sz="3700" dirty="0"/>
          </a:p>
        </p:txBody>
      </p:sp>
      <p:pic>
        <p:nvPicPr>
          <p:cNvPr id="3" name="Image 0" descr="preencoded.png"/>
          <p:cNvPicPr>
            <a:picLocks noChangeAspect="1"/>
          </p:cNvPicPr>
          <p:nvPr/>
        </p:nvPicPr>
        <p:blipFill>
          <a:blip r:embed="rId3"/>
          <a:stretch>
            <a:fillRect/>
          </a:stretch>
        </p:blipFill>
        <p:spPr>
          <a:xfrm>
            <a:off x="793790" y="1698903"/>
            <a:ext cx="4941094" cy="4941094"/>
          </a:xfrm>
          <a:prstGeom prst="rect">
            <a:avLst/>
          </a:prstGeom>
        </p:spPr>
      </p:pic>
      <p:pic>
        <p:nvPicPr>
          <p:cNvPr id="4" name="Image 1" descr="preencoded.png"/>
          <p:cNvPicPr>
            <a:picLocks noChangeAspect="1"/>
          </p:cNvPicPr>
          <p:nvPr/>
        </p:nvPicPr>
        <p:blipFill>
          <a:blip r:embed="rId4"/>
          <a:stretch>
            <a:fillRect/>
          </a:stretch>
        </p:blipFill>
        <p:spPr>
          <a:xfrm>
            <a:off x="6202561" y="1698903"/>
            <a:ext cx="942737" cy="1425893"/>
          </a:xfrm>
          <a:prstGeom prst="rect">
            <a:avLst/>
          </a:prstGeom>
        </p:spPr>
      </p:pic>
      <p:sp>
        <p:nvSpPr>
          <p:cNvPr id="5" name="Text 1"/>
          <p:cNvSpPr/>
          <p:nvPr/>
        </p:nvSpPr>
        <p:spPr>
          <a:xfrm>
            <a:off x="7333774" y="1887379"/>
            <a:ext cx="3320534" cy="294680"/>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Expand Ripeness Classification</a:t>
            </a:r>
            <a:endParaRPr lang="en-US" sz="1850" dirty="0"/>
          </a:p>
        </p:txBody>
      </p:sp>
      <p:sp>
        <p:nvSpPr>
          <p:cNvPr id="6" name="Text 2"/>
          <p:cNvSpPr/>
          <p:nvPr/>
        </p:nvSpPr>
        <p:spPr>
          <a:xfrm>
            <a:off x="7333774" y="2370534"/>
            <a:ext cx="6510457" cy="565785"/>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Develop the model to classify not just healthy or rotten, but also various levels of ripeness, offering more granular quality control.</a:t>
            </a:r>
            <a:endParaRPr lang="en-US" sz="1450" dirty="0"/>
          </a:p>
        </p:txBody>
      </p:sp>
      <p:pic>
        <p:nvPicPr>
          <p:cNvPr id="7" name="Image 2" descr="preencoded.png"/>
          <p:cNvPicPr>
            <a:picLocks noChangeAspect="1"/>
          </p:cNvPicPr>
          <p:nvPr/>
        </p:nvPicPr>
        <p:blipFill>
          <a:blip r:embed="rId5"/>
          <a:stretch>
            <a:fillRect/>
          </a:stretch>
        </p:blipFill>
        <p:spPr>
          <a:xfrm>
            <a:off x="6202561" y="3124795"/>
            <a:ext cx="942737" cy="1425893"/>
          </a:xfrm>
          <a:prstGeom prst="rect">
            <a:avLst/>
          </a:prstGeom>
        </p:spPr>
      </p:pic>
      <p:sp>
        <p:nvSpPr>
          <p:cNvPr id="8" name="Text 3"/>
          <p:cNvSpPr/>
          <p:nvPr/>
        </p:nvSpPr>
        <p:spPr>
          <a:xfrm>
            <a:off x="7333774" y="3313271"/>
            <a:ext cx="3209687" cy="294680"/>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Mobile Application Integration</a:t>
            </a:r>
            <a:endParaRPr lang="en-US" sz="1850" dirty="0"/>
          </a:p>
        </p:txBody>
      </p:sp>
      <p:sp>
        <p:nvSpPr>
          <p:cNvPr id="9" name="Text 4"/>
          <p:cNvSpPr/>
          <p:nvPr/>
        </p:nvSpPr>
        <p:spPr>
          <a:xfrm>
            <a:off x="7333774" y="3796427"/>
            <a:ext cx="6510457" cy="565785"/>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Create a mobile app for on-the-go classification, allowing users to quickly assess produce quality using their smartphone cameras.</a:t>
            </a:r>
            <a:endParaRPr lang="en-US" sz="1450" dirty="0"/>
          </a:p>
        </p:txBody>
      </p:sp>
      <p:pic>
        <p:nvPicPr>
          <p:cNvPr id="10" name="Image 3" descr="preencoded.png"/>
          <p:cNvPicPr>
            <a:picLocks noChangeAspect="1"/>
          </p:cNvPicPr>
          <p:nvPr/>
        </p:nvPicPr>
        <p:blipFill>
          <a:blip r:embed="rId6"/>
          <a:stretch>
            <a:fillRect/>
          </a:stretch>
        </p:blipFill>
        <p:spPr>
          <a:xfrm>
            <a:off x="6202561" y="4550688"/>
            <a:ext cx="942737" cy="1425893"/>
          </a:xfrm>
          <a:prstGeom prst="rect">
            <a:avLst/>
          </a:prstGeom>
        </p:spPr>
      </p:pic>
      <p:sp>
        <p:nvSpPr>
          <p:cNvPr id="11" name="Text 5"/>
          <p:cNvSpPr/>
          <p:nvPr/>
        </p:nvSpPr>
        <p:spPr>
          <a:xfrm>
            <a:off x="7333774" y="4739164"/>
            <a:ext cx="2551628" cy="294680"/>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IoT Device Connectivity</a:t>
            </a:r>
            <a:endParaRPr lang="en-US" sz="1850" dirty="0"/>
          </a:p>
        </p:txBody>
      </p:sp>
      <p:sp>
        <p:nvSpPr>
          <p:cNvPr id="12" name="Text 6"/>
          <p:cNvSpPr/>
          <p:nvPr/>
        </p:nvSpPr>
        <p:spPr>
          <a:xfrm>
            <a:off x="7333774" y="5222319"/>
            <a:ext cx="6510457" cy="565785"/>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Integrate with IoT-enabled conveyor belts for real-time, automated physical sorting, transforming sorting facilities.</a:t>
            </a:r>
            <a:endParaRPr lang="en-US" sz="1450" dirty="0"/>
          </a:p>
        </p:txBody>
      </p:sp>
      <p:pic>
        <p:nvPicPr>
          <p:cNvPr id="13" name="Image 4" descr="preencoded.png"/>
          <p:cNvPicPr>
            <a:picLocks noChangeAspect="1"/>
          </p:cNvPicPr>
          <p:nvPr/>
        </p:nvPicPr>
        <p:blipFill>
          <a:blip r:embed="rId7"/>
          <a:stretch>
            <a:fillRect/>
          </a:stretch>
        </p:blipFill>
        <p:spPr>
          <a:xfrm>
            <a:off x="6202561" y="5976580"/>
            <a:ext cx="942737" cy="1425893"/>
          </a:xfrm>
          <a:prstGeom prst="rect">
            <a:avLst/>
          </a:prstGeom>
        </p:spPr>
      </p:pic>
      <p:sp>
        <p:nvSpPr>
          <p:cNvPr id="14" name="Text 7"/>
          <p:cNvSpPr/>
          <p:nvPr/>
        </p:nvSpPr>
        <p:spPr>
          <a:xfrm>
            <a:off x="7333774" y="6165056"/>
            <a:ext cx="3045023" cy="294680"/>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Larger Dataset for Accuracy</a:t>
            </a:r>
            <a:endParaRPr lang="en-US" sz="1850" dirty="0"/>
          </a:p>
        </p:txBody>
      </p:sp>
      <p:sp>
        <p:nvSpPr>
          <p:cNvPr id="15" name="Text 8"/>
          <p:cNvSpPr/>
          <p:nvPr/>
        </p:nvSpPr>
        <p:spPr>
          <a:xfrm>
            <a:off x="7333774" y="6648212"/>
            <a:ext cx="6510457" cy="565785"/>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Continuously expand the training dataset to further improve model accuracy and robustness across a wider variety of produce and conditions.</a:t>
            </a:r>
            <a:endParaRPr lang="en-US" sz="1450" dirty="0"/>
          </a:p>
        </p:txBody>
      </p:sp>
      <p:sp>
        <p:nvSpPr>
          <p:cNvPr id="20" name="Rectangle 19">
            <a:extLst>
              <a:ext uri="{FF2B5EF4-FFF2-40B4-BE49-F238E27FC236}">
                <a16:creationId xmlns:a16="http://schemas.microsoft.com/office/drawing/2014/main" id="{96157FF9-AFB2-371C-7397-48F92374A73A}"/>
              </a:ext>
            </a:extLst>
          </p:cNvPr>
          <p:cNvSpPr/>
          <p:nvPr/>
        </p:nvSpPr>
        <p:spPr>
          <a:xfrm>
            <a:off x="12790449" y="7741920"/>
            <a:ext cx="1750741" cy="387319"/>
          </a:xfrm>
          <a:prstGeom prst="rect">
            <a:avLst/>
          </a:prstGeom>
          <a:solidFill>
            <a:srgbClr val="FAF9F5"/>
          </a:solidFill>
          <a:ln>
            <a:solidFill>
              <a:srgbClr val="FAF9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TotalTime>
  <Words>1081</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Host Grotesk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Sameer Shaik</cp:lastModifiedBy>
  <cp:revision>2</cp:revision>
  <dcterms:created xsi:type="dcterms:W3CDTF">2025-06-28T03:07:47Z</dcterms:created>
  <dcterms:modified xsi:type="dcterms:W3CDTF">2025-06-28T03:27:53Z</dcterms:modified>
</cp:coreProperties>
</file>